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65" r:id="rId4"/>
    <p:sldId id="259" r:id="rId5"/>
    <p:sldId id="260" r:id="rId6"/>
    <p:sldId id="268" r:id="rId7"/>
    <p:sldId id="267" r:id="rId8"/>
    <p:sldId id="269" r:id="rId9"/>
    <p:sldId id="270" r:id="rId10"/>
    <p:sldId id="271" r:id="rId11"/>
    <p:sldId id="272" r:id="rId12"/>
    <p:sldId id="264" r:id="rId13"/>
    <p:sldId id="266" r:id="rId14"/>
    <p:sldId id="262" r:id="rId15"/>
    <p:sldId id="263" r:id="rId16"/>
  </p:sldIdLst>
  <p:sldSz cx="18288000" cy="10287000"/>
  <p:notesSz cx="6858000" cy="9144000"/>
  <p:embeddedFontLst>
    <p:embeddedFont>
      <p:font typeface="Canva Sans" panose="020B0503030501040103" pitchFamily="34" charset="0"/>
      <p:regular r:id="rId18"/>
    </p:embeddedFont>
    <p:embeddedFont>
      <p:font typeface="Canva Sans Bold" panose="020B0803030501040103" pitchFamily="34" charset="0"/>
      <p:regular r:id="rId19"/>
      <p:bold r:id="rId20"/>
    </p:embeddedFont>
    <p:embeddedFont>
      <p:font typeface="Code Pro" pitchFamily="2" charset="0"/>
      <p:regular r:id="rId21"/>
    </p:embeddedFont>
    <p:embeddedFont>
      <p:font typeface="Code Pro Bold" pitchFamily="2" charset="0"/>
      <p:regular r:id="rId22"/>
      <p:bold r:id="rId23"/>
    </p:embeddedFont>
    <p:embeddedFont>
      <p:font typeface="Lato" panose="020F0502020204030203"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30" autoAdjust="0"/>
    <p:restoredTop sz="94654" autoAdjust="0"/>
  </p:normalViewPr>
  <p:slideViewPr>
    <p:cSldViewPr>
      <p:cViewPr varScale="1">
        <p:scale>
          <a:sx n="49" d="100"/>
          <a:sy n="49" d="100"/>
        </p:scale>
        <p:origin x="192" y="8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869540-8F19-BB41-A7B8-1A63FE30A44F}" type="datetimeFigureOut">
              <a:rPr lang="en-US" smtClean="0"/>
              <a:t>8/26/25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53CEDA-A796-234D-B249-19B987EA3B93}" type="slidenum">
              <a:rPr lang="en-US" smtClean="0"/>
              <a:t>‹#›</a:t>
            </a:fld>
            <a:endParaRPr lang="en-US"/>
          </a:p>
        </p:txBody>
      </p:sp>
    </p:spTree>
    <p:extLst>
      <p:ext uri="{BB962C8B-B14F-4D97-AF65-F5344CB8AC3E}">
        <p14:creationId xmlns:p14="http://schemas.microsoft.com/office/powerpoint/2010/main" val="3785447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53CEDA-A796-234D-B249-19B987EA3B93}" type="slidenum">
              <a:rPr lang="en-US" smtClean="0"/>
              <a:t>1</a:t>
            </a:fld>
            <a:endParaRPr lang="en-US"/>
          </a:p>
        </p:txBody>
      </p:sp>
    </p:spTree>
    <p:extLst>
      <p:ext uri="{BB962C8B-B14F-4D97-AF65-F5344CB8AC3E}">
        <p14:creationId xmlns:p14="http://schemas.microsoft.com/office/powerpoint/2010/main" val="601983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tackle this </a:t>
            </a:r>
            <a:r>
              <a:rPr lang="en-US" dirty="0" err="1"/>
              <a:t>challange</a:t>
            </a:r>
            <a:r>
              <a:rPr lang="en-US" dirty="0"/>
              <a:t>, our collaboration define a system approach that define overlay connection that leverage dual </a:t>
            </a:r>
            <a:r>
              <a:rPr lang="en-US" dirty="0" err="1"/>
              <a:t>connectivy</a:t>
            </a:r>
            <a:r>
              <a:rPr lang="en-US" dirty="0"/>
              <a:t> via private 5G and ultra fast </a:t>
            </a:r>
            <a:r>
              <a:rPr lang="en-US" dirty="0" err="1"/>
              <a:t>wifi</a:t>
            </a:r>
            <a:r>
              <a:rPr lang="en-US" dirty="0"/>
              <a:t> roaming for data transmission, the first pathway connection on the left is cellular connection that implemented through 4G LTE or 5G technology that transmit the data from straddle </a:t>
            </a:r>
            <a:r>
              <a:rPr lang="en-US" dirty="0" err="1"/>
              <a:t>carier</a:t>
            </a:r>
            <a:r>
              <a:rPr lang="en-US" dirty="0"/>
              <a:t> into corporate LAN and its data </a:t>
            </a:r>
            <a:r>
              <a:rPr lang="en-US" dirty="0" err="1"/>
              <a:t>centre</a:t>
            </a:r>
            <a:r>
              <a:rPr lang="en-US" dirty="0"/>
              <a:t>, this transmission was </a:t>
            </a:r>
            <a:r>
              <a:rPr lang="en-US" dirty="0" err="1"/>
              <a:t>ahieved</a:t>
            </a:r>
            <a:r>
              <a:rPr lang="en-US" dirty="0"/>
              <a:t>  by </a:t>
            </a:r>
            <a:r>
              <a:rPr lang="en-US" dirty="0" err="1"/>
              <a:t>utilising</a:t>
            </a:r>
            <a:r>
              <a:rPr lang="en-US" dirty="0"/>
              <a:t> cisco industrial router IR1835 that position directly into the straddle carrier as edge devices. by </a:t>
            </a:r>
            <a:r>
              <a:rPr lang="en-US" dirty="0" err="1"/>
              <a:t>utilising</a:t>
            </a:r>
            <a:r>
              <a:rPr lang="en-US" dirty="0"/>
              <a:t> the IR1835 we also able to establish Wi-Fi connection via the Industrial Wireless 9165 that connected directly with IR1835, the Industrial wireless is used to bridge the </a:t>
            </a:r>
            <a:r>
              <a:rPr lang="en-US" dirty="0" err="1"/>
              <a:t>connetion</a:t>
            </a:r>
            <a:r>
              <a:rPr lang="en-US" dirty="0"/>
              <a:t> via Wi-Fi transmission directly into the data </a:t>
            </a:r>
            <a:r>
              <a:rPr lang="en-US" dirty="0" err="1"/>
              <a:t>centre</a:t>
            </a:r>
            <a:r>
              <a:rPr lang="en-US" dirty="0"/>
              <a:t> that located in Corporate LAN. we then mimic. we then validated this design by replicating the same connection at the actual site in our own lab here at ICC. where we tested the system's feasibility and aiming to proof that this concept approach is </a:t>
            </a:r>
            <a:r>
              <a:rPr lang="en-US" dirty="0" err="1"/>
              <a:t>achieveable</a:t>
            </a:r>
            <a:r>
              <a:rPr lang="en-US" dirty="0"/>
              <a:t>. </a:t>
            </a:r>
          </a:p>
        </p:txBody>
      </p:sp>
      <p:sp>
        <p:nvSpPr>
          <p:cNvPr id="4" name="Slide Number Placeholder 3"/>
          <p:cNvSpPr>
            <a:spLocks noGrp="1"/>
          </p:cNvSpPr>
          <p:nvPr>
            <p:ph type="sldNum" sz="quarter" idx="5"/>
          </p:nvPr>
        </p:nvSpPr>
        <p:spPr/>
        <p:txBody>
          <a:bodyPr/>
          <a:lstStyle/>
          <a:p>
            <a:fld id="{7353CEDA-A796-234D-B249-19B987EA3B93}" type="slidenum">
              <a:rPr lang="en-US" smtClean="0"/>
              <a:t>5</a:t>
            </a:fld>
            <a:endParaRPr lang="en-US"/>
          </a:p>
        </p:txBody>
      </p:sp>
    </p:spTree>
    <p:extLst>
      <p:ext uri="{BB962C8B-B14F-4D97-AF65-F5344CB8AC3E}">
        <p14:creationId xmlns:p14="http://schemas.microsoft.com/office/powerpoint/2010/main" val="819862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this image I have managed to build the system according to the </a:t>
            </a:r>
            <a:r>
              <a:rPr lang="en-US" dirty="0" err="1"/>
              <a:t>privious</a:t>
            </a:r>
            <a:r>
              <a:rPr lang="en-US" dirty="0"/>
              <a:t> diagram. There to </a:t>
            </a:r>
            <a:r>
              <a:rPr lang="en-US" dirty="0" err="1"/>
              <a:t>pathaway</a:t>
            </a:r>
            <a:r>
              <a:rPr lang="en-US" dirty="0"/>
              <a:t> of connection to transmit data, the cellular connection will directly reach outside network from the 5G modem that attached to the 9 in 1 antenna which then reach the access point name of the cellular provider, in this testbed we use Public Telstra cellular provider and its SIM card that </a:t>
            </a:r>
            <a:r>
              <a:rPr lang="en-US" dirty="0" err="1"/>
              <a:t>istalled</a:t>
            </a:r>
            <a:r>
              <a:rPr lang="en-US" dirty="0"/>
              <a:t> directly into the 5G modem since the private 5G is in progress. And for the Wi-Fi transmission connected our IW9165 access point directly with the router this then bridge via Wi-Fi transmission into the light weight cisco AP that </a:t>
            </a:r>
            <a:r>
              <a:rPr lang="en-US" dirty="0" err="1"/>
              <a:t>trasmise</a:t>
            </a:r>
            <a:r>
              <a:rPr lang="en-US" dirty="0"/>
              <a:t> the connection to the cloud service that host our cat800v and dummy server as data </a:t>
            </a:r>
            <a:r>
              <a:rPr lang="en-US" dirty="0" err="1"/>
              <a:t>centre</a:t>
            </a:r>
            <a:r>
              <a:rPr lang="en-US" dirty="0"/>
              <a:t> replicate.</a:t>
            </a:r>
          </a:p>
        </p:txBody>
      </p:sp>
      <p:sp>
        <p:nvSpPr>
          <p:cNvPr id="4" name="Slide Number Placeholder 3"/>
          <p:cNvSpPr>
            <a:spLocks noGrp="1"/>
          </p:cNvSpPr>
          <p:nvPr>
            <p:ph type="sldNum" sz="quarter" idx="5"/>
          </p:nvPr>
        </p:nvSpPr>
        <p:spPr/>
        <p:txBody>
          <a:bodyPr/>
          <a:lstStyle/>
          <a:p>
            <a:fld id="{7353CEDA-A796-234D-B249-19B987EA3B93}" type="slidenum">
              <a:rPr lang="en-US" smtClean="0"/>
              <a:t>6</a:t>
            </a:fld>
            <a:endParaRPr lang="en-US"/>
          </a:p>
        </p:txBody>
      </p:sp>
    </p:spTree>
    <p:extLst>
      <p:ext uri="{BB962C8B-B14F-4D97-AF65-F5344CB8AC3E}">
        <p14:creationId xmlns:p14="http://schemas.microsoft.com/office/powerpoint/2010/main" val="311436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testbed lab from the previous image, there are </a:t>
            </a:r>
            <a:r>
              <a:rPr lang="en-US" dirty="0" err="1"/>
              <a:t>taks</a:t>
            </a:r>
            <a:r>
              <a:rPr lang="en-US" dirty="0"/>
              <a:t> that outline the details and </a:t>
            </a:r>
            <a:r>
              <a:rPr lang="en-US" dirty="0" err="1"/>
              <a:t>neccessary</a:t>
            </a:r>
            <a:r>
              <a:rPr lang="en-US" dirty="0"/>
              <a:t> steps that are required to established the whole connection</a:t>
            </a:r>
          </a:p>
        </p:txBody>
      </p:sp>
      <p:sp>
        <p:nvSpPr>
          <p:cNvPr id="4" name="Slide Number Placeholder 3"/>
          <p:cNvSpPr>
            <a:spLocks noGrp="1"/>
          </p:cNvSpPr>
          <p:nvPr>
            <p:ph type="sldNum" sz="quarter" idx="5"/>
          </p:nvPr>
        </p:nvSpPr>
        <p:spPr/>
        <p:txBody>
          <a:bodyPr/>
          <a:lstStyle/>
          <a:p>
            <a:fld id="{7353CEDA-A796-234D-B249-19B987EA3B93}" type="slidenum">
              <a:rPr lang="en-US" smtClean="0"/>
              <a:t>7</a:t>
            </a:fld>
            <a:endParaRPr lang="en-US"/>
          </a:p>
        </p:txBody>
      </p:sp>
    </p:spTree>
    <p:extLst>
      <p:ext uri="{BB962C8B-B14F-4D97-AF65-F5344CB8AC3E}">
        <p14:creationId xmlns:p14="http://schemas.microsoft.com/office/powerpoint/2010/main" val="378034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if the connection is configured properly the cellular interface will receive an IP address from the access point name of </a:t>
            </a:r>
            <a:r>
              <a:rPr lang="en-US" dirty="0" err="1"/>
              <a:t>telstra</a:t>
            </a:r>
            <a:r>
              <a:rPr lang="en-US" dirty="0"/>
              <a:t> mobile provider, we then conduct an initial testing by </a:t>
            </a:r>
            <a:r>
              <a:rPr lang="en-US" dirty="0" err="1"/>
              <a:t>sendng</a:t>
            </a:r>
            <a:r>
              <a:rPr lang="en-US" dirty="0"/>
              <a:t> an ICMP packet from the router to the server in Azure cloud. as you can see in the right image the data </a:t>
            </a:r>
            <a:r>
              <a:rPr lang="en-US" dirty="0" err="1"/>
              <a:t>trasnmission</a:t>
            </a:r>
            <a:r>
              <a:rPr lang="en-US" dirty="0"/>
              <a:t> is properly established indicated by 0 packet lost throughout the transmission.</a:t>
            </a:r>
          </a:p>
        </p:txBody>
      </p:sp>
      <p:sp>
        <p:nvSpPr>
          <p:cNvPr id="4" name="Slide Number Placeholder 3"/>
          <p:cNvSpPr>
            <a:spLocks noGrp="1"/>
          </p:cNvSpPr>
          <p:nvPr>
            <p:ph type="sldNum" sz="quarter" idx="5"/>
          </p:nvPr>
        </p:nvSpPr>
        <p:spPr/>
        <p:txBody>
          <a:bodyPr/>
          <a:lstStyle/>
          <a:p>
            <a:fld id="{7353CEDA-A796-234D-B249-19B987EA3B93}" type="slidenum">
              <a:rPr lang="en-US" smtClean="0"/>
              <a:t>8</a:t>
            </a:fld>
            <a:endParaRPr lang="en-US"/>
          </a:p>
        </p:txBody>
      </p:sp>
    </p:spTree>
    <p:extLst>
      <p:ext uri="{BB962C8B-B14F-4D97-AF65-F5344CB8AC3E}">
        <p14:creationId xmlns:p14="http://schemas.microsoft.com/office/powerpoint/2010/main" val="2207062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perform similar testing to ensure that the Wi-Fi pathway in connected properly, to ensure this I check the interface </a:t>
            </a:r>
            <a:r>
              <a:rPr lang="en-US" dirty="0" err="1"/>
              <a:t>gigabitethernet</a:t>
            </a:r>
            <a:r>
              <a:rPr lang="en-US" dirty="0"/>
              <a:t> 0/0/0 in which connected directly to the </a:t>
            </a:r>
            <a:r>
              <a:rPr lang="en-US" dirty="0" err="1"/>
              <a:t>cinsco</a:t>
            </a:r>
            <a:r>
              <a:rPr lang="en-US" dirty="0"/>
              <a:t> AP IW9165.</a:t>
            </a:r>
          </a:p>
        </p:txBody>
      </p:sp>
      <p:sp>
        <p:nvSpPr>
          <p:cNvPr id="4" name="Slide Number Placeholder 3"/>
          <p:cNvSpPr>
            <a:spLocks noGrp="1"/>
          </p:cNvSpPr>
          <p:nvPr>
            <p:ph type="sldNum" sz="quarter" idx="5"/>
          </p:nvPr>
        </p:nvSpPr>
        <p:spPr/>
        <p:txBody>
          <a:bodyPr/>
          <a:lstStyle/>
          <a:p>
            <a:fld id="{7353CEDA-A796-234D-B249-19B987EA3B93}" type="slidenum">
              <a:rPr lang="en-US" smtClean="0"/>
              <a:t>10</a:t>
            </a:fld>
            <a:endParaRPr lang="en-US"/>
          </a:p>
        </p:txBody>
      </p:sp>
    </p:spTree>
    <p:extLst>
      <p:ext uri="{BB962C8B-B14F-4D97-AF65-F5344CB8AC3E}">
        <p14:creationId xmlns:p14="http://schemas.microsoft.com/office/powerpoint/2010/main" val="140793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53CEDA-A796-234D-B249-19B987EA3B93}" type="slidenum">
              <a:rPr lang="en-US" smtClean="0"/>
              <a:t>13</a:t>
            </a:fld>
            <a:endParaRPr lang="en-US"/>
          </a:p>
        </p:txBody>
      </p:sp>
    </p:spTree>
    <p:extLst>
      <p:ext uri="{BB962C8B-B14F-4D97-AF65-F5344CB8AC3E}">
        <p14:creationId xmlns:p14="http://schemas.microsoft.com/office/powerpoint/2010/main" val="223740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5.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sv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noChangeAspect="1"/>
          </p:cNvGrpSpPr>
          <p:nvPr/>
        </p:nvGrpSpPr>
        <p:grpSpPr>
          <a:xfrm>
            <a:off x="-685" y="0"/>
            <a:ext cx="18273712" cy="10287000"/>
            <a:chOff x="-19964" y="-906909"/>
            <a:chExt cx="24364950" cy="13716000"/>
          </a:xfrm>
        </p:grpSpPr>
        <p:sp>
          <p:nvSpPr>
            <p:cNvPr id="6" name="Freeform 6" descr="A close up of a logo  Description automatically generated"/>
            <p:cNvSpPr/>
            <p:nvPr/>
          </p:nvSpPr>
          <p:spPr>
            <a:xfrm>
              <a:off x="-19964" y="-906909"/>
              <a:ext cx="24364950" cy="13716000"/>
            </a:xfrm>
            <a:custGeom>
              <a:avLst/>
              <a:gdLst/>
              <a:ahLst/>
              <a:cxnLst/>
              <a:rect l="l" t="t" r="r" b="b"/>
              <a:pathLst>
                <a:path w="24364950" h="13716000">
                  <a:moveTo>
                    <a:pt x="0" y="0"/>
                  </a:moveTo>
                  <a:lnTo>
                    <a:pt x="24364950" y="0"/>
                  </a:lnTo>
                  <a:lnTo>
                    <a:pt x="24364950" y="13716000"/>
                  </a:lnTo>
                  <a:lnTo>
                    <a:pt x="0" y="13716000"/>
                  </a:lnTo>
                  <a:lnTo>
                    <a:pt x="0" y="0"/>
                  </a:lnTo>
                  <a:close/>
                </a:path>
              </a:pathLst>
            </a:custGeom>
            <a:blipFill>
              <a:blip r:embed="rId3"/>
              <a:stretch>
                <a:fillRect l="-35" r="-35"/>
              </a:stretch>
            </a:blipFill>
          </p:spPr>
          <p:txBody>
            <a:bodyPr/>
            <a:lstStyle/>
            <a:p>
              <a:endParaRPr lang="en-US" sz="2000" dirty="0"/>
            </a:p>
          </p:txBody>
        </p:sp>
      </p:grpSp>
      <p:sp>
        <p:nvSpPr>
          <p:cNvPr id="7" name="TextBox 7"/>
          <p:cNvSpPr txBox="1"/>
          <p:nvPr/>
        </p:nvSpPr>
        <p:spPr>
          <a:xfrm>
            <a:off x="427140" y="680182"/>
            <a:ext cx="17418062" cy="2916933"/>
          </a:xfrm>
          <a:prstGeom prst="rect">
            <a:avLst/>
          </a:prstGeom>
        </p:spPr>
        <p:txBody>
          <a:bodyPr lIns="0" tIns="0" rIns="0" bIns="0" rtlCol="0" anchor="t">
            <a:spAutoFit/>
          </a:bodyPr>
          <a:lstStyle/>
          <a:p>
            <a:pPr marL="0" lvl="0" indent="0" algn="l">
              <a:lnSpc>
                <a:spcPts val="7749"/>
              </a:lnSpc>
              <a:spcBef>
                <a:spcPct val="0"/>
              </a:spcBef>
            </a:pPr>
            <a:r>
              <a:rPr lang="en-US" sz="5535" dirty="0">
                <a:solidFill>
                  <a:srgbClr val="FFFFFF"/>
                </a:solidFill>
                <a:latin typeface="Code Pro"/>
                <a:ea typeface="Code Pro"/>
                <a:cs typeface="Code Pro"/>
                <a:sym typeface="Code Pro"/>
              </a:rPr>
              <a:t>Validation of Resilient Wireless and Edge Computing Architecture for Critical Port Infrastructure</a:t>
            </a:r>
          </a:p>
        </p:txBody>
      </p:sp>
      <p:sp>
        <p:nvSpPr>
          <p:cNvPr id="8" name="TextBox 8"/>
          <p:cNvSpPr txBox="1"/>
          <p:nvPr/>
        </p:nvSpPr>
        <p:spPr>
          <a:xfrm>
            <a:off x="6629400" y="4419890"/>
            <a:ext cx="9143999" cy="871038"/>
          </a:xfrm>
          <a:prstGeom prst="rect">
            <a:avLst/>
          </a:prstGeom>
        </p:spPr>
        <p:txBody>
          <a:bodyPr lIns="0" tIns="0" rIns="0" bIns="0" rtlCol="0" anchor="t">
            <a:spAutoFit/>
          </a:bodyPr>
          <a:lstStyle/>
          <a:p>
            <a:pPr marL="0" lvl="0" indent="0" algn="l">
              <a:lnSpc>
                <a:spcPts val="7115"/>
              </a:lnSpc>
              <a:spcBef>
                <a:spcPct val="0"/>
              </a:spcBef>
            </a:pPr>
            <a:r>
              <a:rPr lang="en-US" sz="5082" dirty="0" err="1">
                <a:solidFill>
                  <a:srgbClr val="FFFFFF"/>
                </a:solidFill>
                <a:latin typeface="Code Pro"/>
                <a:ea typeface="Code Pro"/>
                <a:cs typeface="Code Pro"/>
                <a:sym typeface="Code Pro"/>
              </a:rPr>
              <a:t>Sandhy</a:t>
            </a:r>
            <a:r>
              <a:rPr lang="en-US" sz="5082" dirty="0">
                <a:solidFill>
                  <a:srgbClr val="FFFFFF"/>
                </a:solidFill>
                <a:latin typeface="Code Pro"/>
                <a:ea typeface="Code Pro"/>
                <a:cs typeface="Code Pro"/>
                <a:sym typeface="Code Pro"/>
              </a:rPr>
              <a:t> Waer</a:t>
            </a:r>
          </a:p>
        </p:txBody>
      </p:sp>
      <p:sp>
        <p:nvSpPr>
          <p:cNvPr id="9" name="TextBox 9"/>
          <p:cNvSpPr txBox="1"/>
          <p:nvPr/>
        </p:nvSpPr>
        <p:spPr>
          <a:xfrm>
            <a:off x="5117726" y="6030085"/>
            <a:ext cx="9575554" cy="644407"/>
          </a:xfrm>
          <a:prstGeom prst="rect">
            <a:avLst/>
          </a:prstGeom>
        </p:spPr>
        <p:txBody>
          <a:bodyPr wrap="square" lIns="0" tIns="0" rIns="0" bIns="0" rtlCol="0" anchor="t">
            <a:spAutoFit/>
          </a:bodyPr>
          <a:lstStyle/>
          <a:p>
            <a:pPr lvl="0">
              <a:lnSpc>
                <a:spcPts val="5855"/>
              </a:lnSpc>
              <a:spcBef>
                <a:spcPct val="0"/>
              </a:spcBef>
            </a:pPr>
            <a:r>
              <a:rPr lang="en-US" sz="2400" dirty="0">
                <a:solidFill>
                  <a:srgbClr val="FFFFFF"/>
                </a:solidFill>
                <a:latin typeface="Code Pro"/>
                <a:ea typeface="Code Pro"/>
                <a:cs typeface="Code Pro"/>
                <a:sym typeface="Code Pro"/>
              </a:rPr>
              <a:t>Frank Den Hartog, </a:t>
            </a:r>
            <a:r>
              <a:rPr lang="en-US" sz="2400" dirty="0" err="1">
                <a:solidFill>
                  <a:srgbClr val="FFFFFF"/>
                </a:solidFill>
                <a:latin typeface="Code Pro"/>
                <a:ea typeface="Code Pro"/>
                <a:cs typeface="Code Pro"/>
                <a:sym typeface="Code Pro"/>
              </a:rPr>
              <a:t>Kangjing</a:t>
            </a:r>
            <a:r>
              <a:rPr lang="en-US" sz="2400" dirty="0">
                <a:solidFill>
                  <a:srgbClr val="FFFFFF"/>
                </a:solidFill>
                <a:latin typeface="Code Pro"/>
                <a:ea typeface="Code Pro"/>
                <a:cs typeface="Code Pro"/>
                <a:sym typeface="Code Pro"/>
              </a:rPr>
              <a:t> Li, Daniella </a:t>
            </a:r>
            <a:r>
              <a:rPr lang="en-US" sz="2400" dirty="0" err="1">
                <a:solidFill>
                  <a:srgbClr val="FFFFFF"/>
                </a:solidFill>
                <a:latin typeface="Code Pro"/>
                <a:ea typeface="Code Pro"/>
                <a:cs typeface="Code Pro"/>
                <a:sym typeface="Code Pro"/>
              </a:rPr>
              <a:t>Gullota</a:t>
            </a:r>
            <a:r>
              <a:rPr lang="en-US" sz="2400" dirty="0">
                <a:solidFill>
                  <a:srgbClr val="FFFFFF"/>
                </a:solidFill>
                <a:latin typeface="Code Pro"/>
                <a:ea typeface="Code Pro"/>
                <a:cs typeface="Code Pro"/>
                <a:sym typeface="Code Pro"/>
              </a:rPr>
              <a:t>, </a:t>
            </a:r>
            <a:r>
              <a:rPr lang="en-US" sz="2000" dirty="0">
                <a:solidFill>
                  <a:srgbClr val="FFFFFF"/>
                </a:solidFill>
                <a:latin typeface="Code Pro"/>
                <a:ea typeface="Code Pro"/>
                <a:cs typeface="Code Pro"/>
                <a:sym typeface="Code Pro"/>
              </a:rPr>
              <a:t>&amp; </a:t>
            </a:r>
            <a:r>
              <a:rPr lang="en-US" sz="2400" dirty="0">
                <a:solidFill>
                  <a:srgbClr val="FFFFFF"/>
                </a:solidFill>
                <a:latin typeface="Code Pro"/>
                <a:ea typeface="Code Pro"/>
                <a:cs typeface="Code Pro"/>
                <a:sym typeface="Code Pro"/>
              </a:rPr>
              <a:t>Ella Swift</a:t>
            </a:r>
          </a:p>
        </p:txBody>
      </p:sp>
      <p:grpSp>
        <p:nvGrpSpPr>
          <p:cNvPr id="10" name="Group 10"/>
          <p:cNvGrpSpPr/>
          <p:nvPr/>
        </p:nvGrpSpPr>
        <p:grpSpPr>
          <a:xfrm>
            <a:off x="1028700" y="5502074"/>
            <a:ext cx="3500055" cy="3500055"/>
            <a:chOff x="0" y="0"/>
            <a:chExt cx="13716000" cy="13716000"/>
          </a:xfrm>
        </p:grpSpPr>
        <p:sp>
          <p:nvSpPr>
            <p:cNvPr id="11" name="Freeform 11"/>
            <p:cNvSpPr/>
            <p:nvPr/>
          </p:nvSpPr>
          <p:spPr>
            <a:xfrm rot="66000">
              <a:off x="-71448" y="-71448"/>
              <a:ext cx="13858896" cy="13858896"/>
            </a:xfrm>
            <a:custGeom>
              <a:avLst/>
              <a:gdLst/>
              <a:ahLst/>
              <a:cxnLst/>
              <a:rect l="l" t="t" r="r" b="b"/>
              <a:pathLst>
                <a:path w="13858896" h="13858896">
                  <a:moveTo>
                    <a:pt x="6797792" y="72712"/>
                  </a:moveTo>
                  <a:cubicBezTo>
                    <a:pt x="3010921" y="145423"/>
                    <a:pt x="0" y="3274233"/>
                    <a:pt x="72712" y="7061104"/>
                  </a:cubicBezTo>
                  <a:cubicBezTo>
                    <a:pt x="145423" y="10847975"/>
                    <a:pt x="3274233" y="13858896"/>
                    <a:pt x="7061104" y="13786184"/>
                  </a:cubicBezTo>
                  <a:cubicBezTo>
                    <a:pt x="10847975" y="13713473"/>
                    <a:pt x="13858896" y="10584663"/>
                    <a:pt x="13786184" y="6797792"/>
                  </a:cubicBezTo>
                  <a:cubicBezTo>
                    <a:pt x="13713473" y="3010921"/>
                    <a:pt x="10584663" y="0"/>
                    <a:pt x="6797792" y="72712"/>
                  </a:cubicBezTo>
                  <a:close/>
                </a:path>
              </a:pathLst>
            </a:custGeom>
            <a:blipFill>
              <a:blip r:embed="rId4"/>
              <a:stretch>
                <a:fillRect l="-4739" t="-3700" r="-5749" b="-22901"/>
              </a:stretch>
            </a:blipFill>
          </p:spPr>
          <p:txBody>
            <a:bodyPr/>
            <a:lstStyle/>
            <a:p>
              <a:endParaRPr lang="en-US"/>
            </a:p>
          </p:txBody>
        </p:sp>
      </p:grpSp>
      <p:sp>
        <p:nvSpPr>
          <p:cNvPr id="12" name="TextBox 12"/>
          <p:cNvSpPr txBox="1"/>
          <p:nvPr/>
        </p:nvSpPr>
        <p:spPr>
          <a:xfrm>
            <a:off x="761504" y="9210675"/>
            <a:ext cx="9143999" cy="406216"/>
          </a:xfrm>
          <a:prstGeom prst="rect">
            <a:avLst/>
          </a:prstGeom>
        </p:spPr>
        <p:txBody>
          <a:bodyPr lIns="0" tIns="0" rIns="0" bIns="0" rtlCol="0" anchor="t">
            <a:spAutoFit/>
          </a:bodyPr>
          <a:lstStyle/>
          <a:p>
            <a:pPr marL="0" lvl="0" indent="0" algn="l">
              <a:lnSpc>
                <a:spcPts val="3335"/>
              </a:lnSpc>
              <a:spcBef>
                <a:spcPct val="0"/>
              </a:spcBef>
            </a:pPr>
            <a:r>
              <a:rPr lang="en-US" sz="2382" dirty="0" err="1">
                <a:solidFill>
                  <a:srgbClr val="FFFFFF"/>
                </a:solidFill>
                <a:latin typeface="Lato"/>
                <a:ea typeface="Lato"/>
                <a:cs typeface="Lato"/>
                <a:sym typeface="Lato"/>
              </a:rPr>
              <a:t>sandhy.waer@canberra.edu.au</a:t>
            </a:r>
            <a:endParaRPr lang="en-US" sz="2382" dirty="0">
              <a:solidFill>
                <a:srgbClr val="FFFFFF"/>
              </a:solidFill>
              <a:latin typeface="Lato"/>
              <a:ea typeface="Lato"/>
              <a:cs typeface="Lato"/>
              <a:sym typeface="Lato"/>
            </a:endParaRPr>
          </a:p>
        </p:txBody>
      </p:sp>
      <p:sp>
        <p:nvSpPr>
          <p:cNvPr id="15" name="TextBox 9">
            <a:extLst>
              <a:ext uri="{FF2B5EF4-FFF2-40B4-BE49-F238E27FC236}">
                <a16:creationId xmlns:a16="http://schemas.microsoft.com/office/drawing/2014/main" id="{BBB9A192-8468-E103-22B4-DFCDCCDC9D1E}"/>
              </a:ext>
            </a:extLst>
          </p:cNvPr>
          <p:cNvSpPr txBox="1"/>
          <p:nvPr/>
        </p:nvSpPr>
        <p:spPr>
          <a:xfrm>
            <a:off x="5117726" y="5643985"/>
            <a:ext cx="5460753" cy="657231"/>
          </a:xfrm>
          <a:prstGeom prst="rect">
            <a:avLst/>
          </a:prstGeom>
        </p:spPr>
        <p:txBody>
          <a:bodyPr wrap="square" lIns="0" tIns="0" rIns="0" bIns="0" rtlCol="0" anchor="t">
            <a:spAutoFit/>
          </a:bodyPr>
          <a:lstStyle/>
          <a:p>
            <a:pPr lvl="0">
              <a:lnSpc>
                <a:spcPts val="5855"/>
              </a:lnSpc>
              <a:spcBef>
                <a:spcPct val="0"/>
              </a:spcBef>
            </a:pPr>
            <a:r>
              <a:rPr lang="en-US" sz="2400" dirty="0">
                <a:solidFill>
                  <a:srgbClr val="FFFFFF"/>
                </a:solidFill>
                <a:latin typeface="Code Pro"/>
                <a:ea typeface="Code Pro"/>
                <a:cs typeface="Code Pro"/>
                <a:sym typeface="Code Pro"/>
              </a:rPr>
              <a:t>Supervisors:</a:t>
            </a:r>
          </a:p>
        </p:txBody>
      </p:sp>
      <p:pic>
        <p:nvPicPr>
          <p:cNvPr id="113" name="Camera 112">
            <a:extLst>
              <a:ext uri="{FF2B5EF4-FFF2-40B4-BE49-F238E27FC236}">
                <a16:creationId xmlns:a16="http://schemas.microsoft.com/office/drawing/2014/main" id="{12708F28-9541-17A5-A00C-962B17F99F15}"/>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5078456" y="7077456"/>
            <a:ext cx="3086100" cy="308610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9C98-744F-D805-9607-333EA7F86D0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278473D-951C-1EFC-68F9-9CAE14623133}"/>
              </a:ext>
            </a:extLst>
          </p:cNvPr>
          <p:cNvGrpSpPr>
            <a:grpSpLocks noChangeAspect="1"/>
          </p:cNvGrpSpPr>
          <p:nvPr/>
        </p:nvGrpSpPr>
        <p:grpSpPr>
          <a:xfrm>
            <a:off x="14289" y="0"/>
            <a:ext cx="3144168" cy="2738438"/>
            <a:chOff x="0" y="0"/>
            <a:chExt cx="4192224" cy="3651250"/>
          </a:xfrm>
        </p:grpSpPr>
        <p:sp>
          <p:nvSpPr>
            <p:cNvPr id="3" name="Freeform 3">
              <a:extLst>
                <a:ext uri="{FF2B5EF4-FFF2-40B4-BE49-F238E27FC236}">
                  <a16:creationId xmlns:a16="http://schemas.microsoft.com/office/drawing/2014/main" id="{2FCB2B4D-E9BF-DB43-CAE4-03BD9277FD0B}"/>
                </a:ext>
              </a:extLst>
            </p:cNvPr>
            <p:cNvSpPr/>
            <p:nvPr/>
          </p:nvSpPr>
          <p:spPr>
            <a:xfrm>
              <a:off x="0" y="0"/>
              <a:ext cx="4192270" cy="3651250"/>
            </a:xfrm>
            <a:custGeom>
              <a:avLst/>
              <a:gdLst/>
              <a:ahLst/>
              <a:cxnLst/>
              <a:rect l="l" t="t" r="r" b="b"/>
              <a:pathLst>
                <a:path w="4192270" h="3651250">
                  <a:moveTo>
                    <a:pt x="0" y="0"/>
                  </a:moveTo>
                  <a:lnTo>
                    <a:pt x="4192270" y="0"/>
                  </a:lnTo>
                  <a:lnTo>
                    <a:pt x="4192270" y="3651250"/>
                  </a:lnTo>
                  <a:lnTo>
                    <a:pt x="0" y="3651250"/>
                  </a:lnTo>
                  <a:lnTo>
                    <a:pt x="0" y="0"/>
                  </a:lnTo>
                  <a:close/>
                </a:path>
              </a:pathLst>
            </a:custGeom>
            <a:blipFill>
              <a:blip r:embed="rId3"/>
              <a:stretch>
                <a:fillRect r="-481591" b="-275643"/>
              </a:stretch>
            </a:blipFill>
          </p:spPr>
          <p:txBody>
            <a:bodyPr/>
            <a:lstStyle/>
            <a:p>
              <a:endParaRPr lang="en-US"/>
            </a:p>
          </p:txBody>
        </p:sp>
      </p:grpSp>
      <p:grpSp>
        <p:nvGrpSpPr>
          <p:cNvPr id="4" name="Group 4">
            <a:extLst>
              <a:ext uri="{FF2B5EF4-FFF2-40B4-BE49-F238E27FC236}">
                <a16:creationId xmlns:a16="http://schemas.microsoft.com/office/drawing/2014/main" id="{E1E38DF0-1FA1-58F2-B0F1-C24F1910045E}"/>
              </a:ext>
            </a:extLst>
          </p:cNvPr>
          <p:cNvGrpSpPr>
            <a:grpSpLocks noChangeAspect="1"/>
          </p:cNvGrpSpPr>
          <p:nvPr/>
        </p:nvGrpSpPr>
        <p:grpSpPr>
          <a:xfrm>
            <a:off x="15952863" y="9133794"/>
            <a:ext cx="2315475" cy="1033632"/>
            <a:chOff x="0" y="0"/>
            <a:chExt cx="3087300" cy="1378176"/>
          </a:xfrm>
        </p:grpSpPr>
        <p:sp>
          <p:nvSpPr>
            <p:cNvPr id="5" name="Freeform 5" descr="A close up of a logo  Description automatically generated">
              <a:extLst>
                <a:ext uri="{FF2B5EF4-FFF2-40B4-BE49-F238E27FC236}">
                  <a16:creationId xmlns:a16="http://schemas.microsoft.com/office/drawing/2014/main" id="{A5FE1701-A952-2D58-D09A-C4970EF1DEDF}"/>
                </a:ext>
              </a:extLst>
            </p:cNvPr>
            <p:cNvSpPr/>
            <p:nvPr/>
          </p:nvSpPr>
          <p:spPr>
            <a:xfrm>
              <a:off x="0" y="0"/>
              <a:ext cx="3087243" cy="1378204"/>
            </a:xfrm>
            <a:custGeom>
              <a:avLst/>
              <a:gdLst/>
              <a:ahLst/>
              <a:cxnLst/>
              <a:rect l="l" t="t" r="r" b="b"/>
              <a:pathLst>
                <a:path w="3087243" h="1378204">
                  <a:moveTo>
                    <a:pt x="0" y="0"/>
                  </a:moveTo>
                  <a:lnTo>
                    <a:pt x="3087243" y="0"/>
                  </a:lnTo>
                  <a:lnTo>
                    <a:pt x="3087243" y="1378204"/>
                  </a:lnTo>
                  <a:lnTo>
                    <a:pt x="0" y="1378204"/>
                  </a:lnTo>
                  <a:lnTo>
                    <a:pt x="0" y="0"/>
                  </a:lnTo>
                  <a:close/>
                </a:path>
              </a:pathLst>
            </a:custGeom>
            <a:blipFill>
              <a:blip r:embed="rId4"/>
              <a:stretch>
                <a:fillRect r="-1" b="2"/>
              </a:stretch>
            </a:blipFill>
          </p:spPr>
          <p:txBody>
            <a:bodyPr/>
            <a:lstStyle/>
            <a:p>
              <a:endParaRPr lang="en-US"/>
            </a:p>
          </p:txBody>
        </p:sp>
      </p:grpSp>
      <p:sp>
        <p:nvSpPr>
          <p:cNvPr id="8" name="TextBox 8">
            <a:extLst>
              <a:ext uri="{FF2B5EF4-FFF2-40B4-BE49-F238E27FC236}">
                <a16:creationId xmlns:a16="http://schemas.microsoft.com/office/drawing/2014/main" id="{B8F62EEB-4BEF-7605-24B9-AE4BC2C7353C}"/>
              </a:ext>
            </a:extLst>
          </p:cNvPr>
          <p:cNvSpPr txBox="1"/>
          <p:nvPr/>
        </p:nvSpPr>
        <p:spPr>
          <a:xfrm>
            <a:off x="1796355" y="500222"/>
            <a:ext cx="7271445" cy="1381789"/>
          </a:xfrm>
          <a:prstGeom prst="rect">
            <a:avLst/>
          </a:prstGeom>
        </p:spPr>
        <p:txBody>
          <a:bodyPr wrap="square" lIns="0" tIns="0" rIns="0" bIns="0" rtlCol="0" anchor="t">
            <a:spAutoFit/>
          </a:bodyPr>
          <a:lstStyle/>
          <a:p>
            <a:pPr marL="0" lvl="0" indent="0" algn="ctr">
              <a:lnSpc>
                <a:spcPts val="11620"/>
              </a:lnSpc>
              <a:spcBef>
                <a:spcPct val="0"/>
              </a:spcBef>
            </a:pPr>
            <a:r>
              <a:rPr lang="en-US" sz="8300" b="1" dirty="0">
                <a:solidFill>
                  <a:srgbClr val="048FCE"/>
                </a:solidFill>
                <a:latin typeface="Code Pro Bold"/>
                <a:ea typeface="Code Pro Bold"/>
                <a:cs typeface="Code Pro Bold"/>
                <a:sym typeface="Code Pro Bold"/>
              </a:rPr>
              <a:t>Achievement</a:t>
            </a:r>
          </a:p>
        </p:txBody>
      </p:sp>
      <p:sp>
        <p:nvSpPr>
          <p:cNvPr id="11" name="TextBox 11">
            <a:extLst>
              <a:ext uri="{FF2B5EF4-FFF2-40B4-BE49-F238E27FC236}">
                <a16:creationId xmlns:a16="http://schemas.microsoft.com/office/drawing/2014/main" id="{EA19618D-1863-A26F-E025-EC3CB3505D6D}"/>
              </a:ext>
            </a:extLst>
          </p:cNvPr>
          <p:cNvSpPr txBox="1"/>
          <p:nvPr/>
        </p:nvSpPr>
        <p:spPr>
          <a:xfrm>
            <a:off x="365126" y="1811600"/>
            <a:ext cx="6264148" cy="503070"/>
          </a:xfrm>
          <a:prstGeom prst="rect">
            <a:avLst/>
          </a:prstGeom>
        </p:spPr>
        <p:txBody>
          <a:bodyPr lIns="0" tIns="0" rIns="0" bIns="0" rtlCol="0" anchor="t">
            <a:spAutoFit/>
          </a:bodyPr>
          <a:lstStyle/>
          <a:p>
            <a:pPr algn="ctr">
              <a:lnSpc>
                <a:spcPts val="4169"/>
              </a:lnSpc>
            </a:pPr>
            <a:r>
              <a:rPr lang="en-US" sz="2978" b="1" dirty="0">
                <a:solidFill>
                  <a:srgbClr val="048FCE"/>
                </a:solidFill>
                <a:latin typeface="Canva Sans Bold"/>
                <a:ea typeface="Canva Sans Bold"/>
                <a:cs typeface="Canva Sans Bold"/>
                <a:sym typeface="Canva Sans Bold"/>
              </a:rPr>
              <a:t>C. Result</a:t>
            </a:r>
          </a:p>
        </p:txBody>
      </p:sp>
      <p:sp>
        <p:nvSpPr>
          <p:cNvPr id="7" name="TextBox 6">
            <a:extLst>
              <a:ext uri="{FF2B5EF4-FFF2-40B4-BE49-F238E27FC236}">
                <a16:creationId xmlns:a16="http://schemas.microsoft.com/office/drawing/2014/main" id="{E6EF152E-01F7-9595-DC4B-4DAA00DDEAC4}"/>
              </a:ext>
            </a:extLst>
          </p:cNvPr>
          <p:cNvSpPr txBox="1"/>
          <p:nvPr/>
        </p:nvSpPr>
        <p:spPr>
          <a:xfrm>
            <a:off x="1524581" y="2488657"/>
            <a:ext cx="9144000" cy="1200329"/>
          </a:xfrm>
          <a:prstGeom prst="rect">
            <a:avLst/>
          </a:prstGeom>
          <a:noFill/>
        </p:spPr>
        <p:txBody>
          <a:bodyPr wrap="square">
            <a:spAutoFit/>
          </a:bodyPr>
          <a:lstStyle/>
          <a:p>
            <a:r>
              <a:rPr lang="en-US" sz="2400" dirty="0"/>
              <a:t>The network Connection via the Gigabit interface 0/0/0 with Cisco Catalyst IW9165 that bridges</a:t>
            </a:r>
          </a:p>
          <a:p>
            <a:r>
              <a:rPr lang="en-US" sz="2400" dirty="0"/>
              <a:t>traffic via Wi-Fi transference to AIR AP 3802i.</a:t>
            </a:r>
          </a:p>
        </p:txBody>
      </p:sp>
      <p:sp>
        <p:nvSpPr>
          <p:cNvPr id="14" name="TextBox 13">
            <a:extLst>
              <a:ext uri="{FF2B5EF4-FFF2-40B4-BE49-F238E27FC236}">
                <a16:creationId xmlns:a16="http://schemas.microsoft.com/office/drawing/2014/main" id="{88553C44-0D68-FEBE-B951-5CA65BD41DF2}"/>
              </a:ext>
            </a:extLst>
          </p:cNvPr>
          <p:cNvSpPr txBox="1"/>
          <p:nvPr/>
        </p:nvSpPr>
        <p:spPr>
          <a:xfrm>
            <a:off x="10353517" y="4466223"/>
            <a:ext cx="7934483" cy="954107"/>
          </a:xfrm>
          <a:prstGeom prst="rect">
            <a:avLst/>
          </a:prstGeom>
          <a:noFill/>
        </p:spPr>
        <p:txBody>
          <a:bodyPr wrap="square">
            <a:spAutoFit/>
          </a:bodyPr>
          <a:lstStyle/>
          <a:p>
            <a:r>
              <a:rPr lang="en-US" sz="2800" dirty="0"/>
              <a:t>Ensuring that gigabit interface has received and IP address</a:t>
            </a:r>
          </a:p>
        </p:txBody>
      </p:sp>
      <p:sp>
        <p:nvSpPr>
          <p:cNvPr id="21" name="TextBox 20">
            <a:extLst>
              <a:ext uri="{FF2B5EF4-FFF2-40B4-BE49-F238E27FC236}">
                <a16:creationId xmlns:a16="http://schemas.microsoft.com/office/drawing/2014/main" id="{0C7501B2-393D-C2D0-8DDA-2837D0DDD50F}"/>
              </a:ext>
            </a:extLst>
          </p:cNvPr>
          <p:cNvSpPr txBox="1"/>
          <p:nvPr/>
        </p:nvSpPr>
        <p:spPr>
          <a:xfrm>
            <a:off x="3497200" y="4269446"/>
            <a:ext cx="2057400" cy="523220"/>
          </a:xfrm>
          <a:prstGeom prst="rect">
            <a:avLst/>
          </a:prstGeom>
          <a:noFill/>
        </p:spPr>
        <p:txBody>
          <a:bodyPr wrap="square">
            <a:spAutoFit/>
          </a:bodyPr>
          <a:lstStyle/>
          <a:p>
            <a:r>
              <a:rPr lang="en-US" sz="2800" dirty="0"/>
              <a:t>ICMP Testing</a:t>
            </a:r>
          </a:p>
        </p:txBody>
      </p:sp>
      <p:pic>
        <p:nvPicPr>
          <p:cNvPr id="9" name="Picture 8" descr="A screen shot of a computer&#10;&#10;AI-generated content may be incorrect.">
            <a:extLst>
              <a:ext uri="{FF2B5EF4-FFF2-40B4-BE49-F238E27FC236}">
                <a16:creationId xmlns:a16="http://schemas.microsoft.com/office/drawing/2014/main" id="{6516DDDA-3C1F-F986-F8B0-27D42B3B70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699" y="5216434"/>
            <a:ext cx="9490364" cy="4538870"/>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35BE41D-0662-1B04-9D35-93ABD7759E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517" y="5416630"/>
            <a:ext cx="7481733" cy="2696120"/>
          </a:xfrm>
          <a:prstGeom prst="rect">
            <a:avLst/>
          </a:prstGeom>
        </p:spPr>
      </p:pic>
    </p:spTree>
    <p:extLst>
      <p:ext uri="{BB962C8B-B14F-4D97-AF65-F5344CB8AC3E}">
        <p14:creationId xmlns:p14="http://schemas.microsoft.com/office/powerpoint/2010/main" val="179381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58C1D-B8D9-1CB4-EA28-89D0BDEF9CE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0789A30-2CD6-0125-BBAC-8E695DD01F79}"/>
              </a:ext>
            </a:extLst>
          </p:cNvPr>
          <p:cNvGrpSpPr>
            <a:grpSpLocks noChangeAspect="1"/>
          </p:cNvGrpSpPr>
          <p:nvPr/>
        </p:nvGrpSpPr>
        <p:grpSpPr>
          <a:xfrm>
            <a:off x="14289" y="0"/>
            <a:ext cx="3144168" cy="2738438"/>
            <a:chOff x="0" y="0"/>
            <a:chExt cx="4192224" cy="3651250"/>
          </a:xfrm>
        </p:grpSpPr>
        <p:sp>
          <p:nvSpPr>
            <p:cNvPr id="3" name="Freeform 3">
              <a:extLst>
                <a:ext uri="{FF2B5EF4-FFF2-40B4-BE49-F238E27FC236}">
                  <a16:creationId xmlns:a16="http://schemas.microsoft.com/office/drawing/2014/main" id="{73535698-6F99-6F63-E0DC-A766A200CFA9}"/>
                </a:ext>
              </a:extLst>
            </p:cNvPr>
            <p:cNvSpPr/>
            <p:nvPr/>
          </p:nvSpPr>
          <p:spPr>
            <a:xfrm>
              <a:off x="0" y="0"/>
              <a:ext cx="4192270" cy="3651250"/>
            </a:xfrm>
            <a:custGeom>
              <a:avLst/>
              <a:gdLst/>
              <a:ahLst/>
              <a:cxnLst/>
              <a:rect l="l" t="t" r="r" b="b"/>
              <a:pathLst>
                <a:path w="4192270" h="3651250">
                  <a:moveTo>
                    <a:pt x="0" y="0"/>
                  </a:moveTo>
                  <a:lnTo>
                    <a:pt x="4192270" y="0"/>
                  </a:lnTo>
                  <a:lnTo>
                    <a:pt x="4192270" y="3651250"/>
                  </a:lnTo>
                  <a:lnTo>
                    <a:pt x="0" y="3651250"/>
                  </a:lnTo>
                  <a:lnTo>
                    <a:pt x="0" y="0"/>
                  </a:lnTo>
                  <a:close/>
                </a:path>
              </a:pathLst>
            </a:custGeom>
            <a:blipFill>
              <a:blip r:embed="rId2"/>
              <a:stretch>
                <a:fillRect r="-481591" b="-275643"/>
              </a:stretch>
            </a:blipFill>
          </p:spPr>
          <p:txBody>
            <a:bodyPr/>
            <a:lstStyle/>
            <a:p>
              <a:endParaRPr lang="en-US"/>
            </a:p>
          </p:txBody>
        </p:sp>
      </p:grpSp>
      <p:grpSp>
        <p:nvGrpSpPr>
          <p:cNvPr id="4" name="Group 4">
            <a:extLst>
              <a:ext uri="{FF2B5EF4-FFF2-40B4-BE49-F238E27FC236}">
                <a16:creationId xmlns:a16="http://schemas.microsoft.com/office/drawing/2014/main" id="{CCABC453-A37A-CCDB-B1A6-14A62146ABC3}"/>
              </a:ext>
            </a:extLst>
          </p:cNvPr>
          <p:cNvGrpSpPr>
            <a:grpSpLocks noChangeAspect="1"/>
          </p:cNvGrpSpPr>
          <p:nvPr/>
        </p:nvGrpSpPr>
        <p:grpSpPr>
          <a:xfrm>
            <a:off x="15952863" y="9133794"/>
            <a:ext cx="2315475" cy="1033632"/>
            <a:chOff x="0" y="0"/>
            <a:chExt cx="3087300" cy="1378176"/>
          </a:xfrm>
        </p:grpSpPr>
        <p:sp>
          <p:nvSpPr>
            <p:cNvPr id="5" name="Freeform 5" descr="A close up of a logo  Description automatically generated">
              <a:extLst>
                <a:ext uri="{FF2B5EF4-FFF2-40B4-BE49-F238E27FC236}">
                  <a16:creationId xmlns:a16="http://schemas.microsoft.com/office/drawing/2014/main" id="{32F231F8-C537-D5DB-9300-D980F293115F}"/>
                </a:ext>
              </a:extLst>
            </p:cNvPr>
            <p:cNvSpPr/>
            <p:nvPr/>
          </p:nvSpPr>
          <p:spPr>
            <a:xfrm>
              <a:off x="0" y="0"/>
              <a:ext cx="3087243" cy="1378204"/>
            </a:xfrm>
            <a:custGeom>
              <a:avLst/>
              <a:gdLst/>
              <a:ahLst/>
              <a:cxnLst/>
              <a:rect l="l" t="t" r="r" b="b"/>
              <a:pathLst>
                <a:path w="3087243" h="1378204">
                  <a:moveTo>
                    <a:pt x="0" y="0"/>
                  </a:moveTo>
                  <a:lnTo>
                    <a:pt x="3087243" y="0"/>
                  </a:lnTo>
                  <a:lnTo>
                    <a:pt x="3087243" y="1378204"/>
                  </a:lnTo>
                  <a:lnTo>
                    <a:pt x="0" y="1378204"/>
                  </a:lnTo>
                  <a:lnTo>
                    <a:pt x="0" y="0"/>
                  </a:lnTo>
                  <a:close/>
                </a:path>
              </a:pathLst>
            </a:custGeom>
            <a:blipFill>
              <a:blip r:embed="rId3"/>
              <a:stretch>
                <a:fillRect r="-1" b="2"/>
              </a:stretch>
            </a:blipFill>
          </p:spPr>
          <p:txBody>
            <a:bodyPr/>
            <a:lstStyle/>
            <a:p>
              <a:endParaRPr lang="en-US"/>
            </a:p>
          </p:txBody>
        </p:sp>
      </p:grpSp>
      <p:sp>
        <p:nvSpPr>
          <p:cNvPr id="11" name="TextBox 11">
            <a:extLst>
              <a:ext uri="{FF2B5EF4-FFF2-40B4-BE49-F238E27FC236}">
                <a16:creationId xmlns:a16="http://schemas.microsoft.com/office/drawing/2014/main" id="{2B6011B7-82C4-DD5B-FDD8-F1ABB7E15EFF}"/>
              </a:ext>
            </a:extLst>
          </p:cNvPr>
          <p:cNvSpPr txBox="1"/>
          <p:nvPr/>
        </p:nvSpPr>
        <p:spPr>
          <a:xfrm>
            <a:off x="533400" y="231724"/>
            <a:ext cx="6264148" cy="503070"/>
          </a:xfrm>
          <a:prstGeom prst="rect">
            <a:avLst/>
          </a:prstGeom>
        </p:spPr>
        <p:txBody>
          <a:bodyPr lIns="0" tIns="0" rIns="0" bIns="0" rtlCol="0" anchor="t">
            <a:spAutoFit/>
          </a:bodyPr>
          <a:lstStyle/>
          <a:p>
            <a:pPr algn="ctr">
              <a:lnSpc>
                <a:spcPts val="4169"/>
              </a:lnSpc>
            </a:pPr>
            <a:r>
              <a:rPr lang="en-US" sz="2978" b="1" dirty="0">
                <a:solidFill>
                  <a:srgbClr val="048FCE"/>
                </a:solidFill>
                <a:latin typeface="Canva Sans Bold"/>
                <a:ea typeface="Canva Sans Bold"/>
                <a:cs typeface="Canva Sans Bold"/>
                <a:sym typeface="Canva Sans Bold"/>
              </a:rPr>
              <a:t>C. Result</a:t>
            </a:r>
          </a:p>
        </p:txBody>
      </p:sp>
      <p:sp>
        <p:nvSpPr>
          <p:cNvPr id="14" name="TextBox 13">
            <a:extLst>
              <a:ext uri="{FF2B5EF4-FFF2-40B4-BE49-F238E27FC236}">
                <a16:creationId xmlns:a16="http://schemas.microsoft.com/office/drawing/2014/main" id="{806E4C8B-6A4B-D3D9-09F0-06F8D377B45D}"/>
              </a:ext>
            </a:extLst>
          </p:cNvPr>
          <p:cNvSpPr txBox="1"/>
          <p:nvPr/>
        </p:nvSpPr>
        <p:spPr>
          <a:xfrm>
            <a:off x="2444334" y="644029"/>
            <a:ext cx="4343275" cy="523220"/>
          </a:xfrm>
          <a:prstGeom prst="rect">
            <a:avLst/>
          </a:prstGeom>
          <a:noFill/>
        </p:spPr>
        <p:txBody>
          <a:bodyPr wrap="square">
            <a:spAutoFit/>
          </a:bodyPr>
          <a:lstStyle/>
          <a:p>
            <a:r>
              <a:rPr lang="en-US" sz="2800" dirty="0"/>
              <a:t>TCP and UDP Testing</a:t>
            </a:r>
          </a:p>
        </p:txBody>
      </p:sp>
      <p:pic>
        <p:nvPicPr>
          <p:cNvPr id="7" name="Picture 6" descr="A screenshot of a computer&#10;&#10;AI-generated content may be incorrect.">
            <a:extLst>
              <a:ext uri="{FF2B5EF4-FFF2-40B4-BE49-F238E27FC236}">
                <a16:creationId xmlns:a16="http://schemas.microsoft.com/office/drawing/2014/main" id="{C17A5AEA-659F-0FCE-43FD-BDBE0829F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182158"/>
            <a:ext cx="13853524" cy="8908176"/>
          </a:xfrm>
          <a:prstGeom prst="rect">
            <a:avLst/>
          </a:prstGeom>
        </p:spPr>
      </p:pic>
    </p:spTree>
    <p:extLst>
      <p:ext uri="{BB962C8B-B14F-4D97-AF65-F5344CB8AC3E}">
        <p14:creationId xmlns:p14="http://schemas.microsoft.com/office/powerpoint/2010/main" val="2127483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84BD2-556B-3CBA-FBC4-868834768FE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F7B549B-7FF3-19A9-AEA8-DBC40CC4BFE0}"/>
              </a:ext>
            </a:extLst>
          </p:cNvPr>
          <p:cNvGrpSpPr>
            <a:grpSpLocks noChangeAspect="1"/>
          </p:cNvGrpSpPr>
          <p:nvPr/>
        </p:nvGrpSpPr>
        <p:grpSpPr>
          <a:xfrm>
            <a:off x="14289" y="0"/>
            <a:ext cx="3144168" cy="2738438"/>
            <a:chOff x="0" y="0"/>
            <a:chExt cx="4192224" cy="3651250"/>
          </a:xfrm>
        </p:grpSpPr>
        <p:sp>
          <p:nvSpPr>
            <p:cNvPr id="3" name="Freeform 3">
              <a:extLst>
                <a:ext uri="{FF2B5EF4-FFF2-40B4-BE49-F238E27FC236}">
                  <a16:creationId xmlns:a16="http://schemas.microsoft.com/office/drawing/2014/main" id="{C77E2D4C-6449-135D-8D49-A4ABF6401E22}"/>
                </a:ext>
              </a:extLst>
            </p:cNvPr>
            <p:cNvSpPr/>
            <p:nvPr/>
          </p:nvSpPr>
          <p:spPr>
            <a:xfrm>
              <a:off x="0" y="0"/>
              <a:ext cx="4192270" cy="3651250"/>
            </a:xfrm>
            <a:custGeom>
              <a:avLst/>
              <a:gdLst/>
              <a:ahLst/>
              <a:cxnLst/>
              <a:rect l="l" t="t" r="r" b="b"/>
              <a:pathLst>
                <a:path w="4192270" h="3651250">
                  <a:moveTo>
                    <a:pt x="0" y="0"/>
                  </a:moveTo>
                  <a:lnTo>
                    <a:pt x="4192270" y="0"/>
                  </a:lnTo>
                  <a:lnTo>
                    <a:pt x="4192270" y="3651250"/>
                  </a:lnTo>
                  <a:lnTo>
                    <a:pt x="0" y="3651250"/>
                  </a:lnTo>
                  <a:lnTo>
                    <a:pt x="0" y="0"/>
                  </a:lnTo>
                  <a:close/>
                </a:path>
              </a:pathLst>
            </a:custGeom>
            <a:blipFill>
              <a:blip r:embed="rId3"/>
              <a:stretch>
                <a:fillRect r="-481591" b="-275643"/>
              </a:stretch>
            </a:blipFill>
          </p:spPr>
          <p:txBody>
            <a:bodyPr/>
            <a:lstStyle/>
            <a:p>
              <a:endParaRPr lang="en-US"/>
            </a:p>
          </p:txBody>
        </p:sp>
      </p:grpSp>
      <p:grpSp>
        <p:nvGrpSpPr>
          <p:cNvPr id="4" name="Group 4">
            <a:extLst>
              <a:ext uri="{FF2B5EF4-FFF2-40B4-BE49-F238E27FC236}">
                <a16:creationId xmlns:a16="http://schemas.microsoft.com/office/drawing/2014/main" id="{C7931B1E-4E3B-9302-656A-75C04A5AB5CF}"/>
              </a:ext>
            </a:extLst>
          </p:cNvPr>
          <p:cNvGrpSpPr>
            <a:grpSpLocks noChangeAspect="1"/>
          </p:cNvGrpSpPr>
          <p:nvPr/>
        </p:nvGrpSpPr>
        <p:grpSpPr>
          <a:xfrm>
            <a:off x="15952863" y="9133794"/>
            <a:ext cx="2315475" cy="1033632"/>
            <a:chOff x="0" y="0"/>
            <a:chExt cx="3087300" cy="1378176"/>
          </a:xfrm>
        </p:grpSpPr>
        <p:sp>
          <p:nvSpPr>
            <p:cNvPr id="5" name="Freeform 5" descr="A close up of a logo  Description automatically generated">
              <a:extLst>
                <a:ext uri="{FF2B5EF4-FFF2-40B4-BE49-F238E27FC236}">
                  <a16:creationId xmlns:a16="http://schemas.microsoft.com/office/drawing/2014/main" id="{3DE34FD5-1B37-1257-BD41-D740B45DE92E}"/>
                </a:ext>
              </a:extLst>
            </p:cNvPr>
            <p:cNvSpPr/>
            <p:nvPr/>
          </p:nvSpPr>
          <p:spPr>
            <a:xfrm>
              <a:off x="0" y="0"/>
              <a:ext cx="3087243" cy="1378204"/>
            </a:xfrm>
            <a:custGeom>
              <a:avLst/>
              <a:gdLst/>
              <a:ahLst/>
              <a:cxnLst/>
              <a:rect l="l" t="t" r="r" b="b"/>
              <a:pathLst>
                <a:path w="3087243" h="1378204">
                  <a:moveTo>
                    <a:pt x="0" y="0"/>
                  </a:moveTo>
                  <a:lnTo>
                    <a:pt x="3087243" y="0"/>
                  </a:lnTo>
                  <a:lnTo>
                    <a:pt x="3087243" y="1378204"/>
                  </a:lnTo>
                  <a:lnTo>
                    <a:pt x="0" y="1378204"/>
                  </a:lnTo>
                  <a:lnTo>
                    <a:pt x="0" y="0"/>
                  </a:lnTo>
                  <a:close/>
                </a:path>
              </a:pathLst>
            </a:custGeom>
            <a:blipFill>
              <a:blip r:embed="rId4"/>
              <a:stretch>
                <a:fillRect r="-1" b="2"/>
              </a:stretch>
            </a:blipFill>
          </p:spPr>
          <p:txBody>
            <a:bodyPr/>
            <a:lstStyle/>
            <a:p>
              <a:endParaRPr lang="en-US"/>
            </a:p>
          </p:txBody>
        </p:sp>
      </p:grpSp>
      <p:sp>
        <p:nvSpPr>
          <p:cNvPr id="6" name="Freeform 6">
            <a:extLst>
              <a:ext uri="{FF2B5EF4-FFF2-40B4-BE49-F238E27FC236}">
                <a16:creationId xmlns:a16="http://schemas.microsoft.com/office/drawing/2014/main" id="{C0648BC8-681A-5C40-9959-084F0559F42E}"/>
              </a:ext>
            </a:extLst>
          </p:cNvPr>
          <p:cNvSpPr/>
          <p:nvPr/>
        </p:nvSpPr>
        <p:spPr>
          <a:xfrm>
            <a:off x="689578" y="2502580"/>
            <a:ext cx="3488721" cy="2546767"/>
          </a:xfrm>
          <a:custGeom>
            <a:avLst/>
            <a:gdLst/>
            <a:ahLst/>
            <a:cxnLst/>
            <a:rect l="l" t="t" r="r" b="b"/>
            <a:pathLst>
              <a:path w="3488721" h="2546767">
                <a:moveTo>
                  <a:pt x="0" y="0"/>
                </a:moveTo>
                <a:lnTo>
                  <a:pt x="3488722" y="0"/>
                </a:lnTo>
                <a:lnTo>
                  <a:pt x="3488722" y="2546766"/>
                </a:lnTo>
                <a:lnTo>
                  <a:pt x="0" y="2546766"/>
                </a:lnTo>
                <a:lnTo>
                  <a:pt x="0" y="0"/>
                </a:lnTo>
                <a:close/>
              </a:path>
            </a:pathLst>
          </a:custGeom>
          <a:blipFill>
            <a:blip r:embed="rId5"/>
            <a:stretch>
              <a:fillRect l="-10" r="-10"/>
            </a:stretch>
          </a:blipFill>
        </p:spPr>
        <p:txBody>
          <a:bodyPr/>
          <a:lstStyle/>
          <a:p>
            <a:endParaRPr lang="en-US"/>
          </a:p>
        </p:txBody>
      </p:sp>
      <p:sp>
        <p:nvSpPr>
          <p:cNvPr id="7" name="Freeform 7">
            <a:extLst>
              <a:ext uri="{FF2B5EF4-FFF2-40B4-BE49-F238E27FC236}">
                <a16:creationId xmlns:a16="http://schemas.microsoft.com/office/drawing/2014/main" id="{5E8E7D9E-A8E6-FE13-ECC1-754277880D5C}"/>
              </a:ext>
            </a:extLst>
          </p:cNvPr>
          <p:cNvSpPr/>
          <p:nvPr/>
        </p:nvSpPr>
        <p:spPr>
          <a:xfrm>
            <a:off x="7247553" y="2757226"/>
            <a:ext cx="3028798" cy="1942520"/>
          </a:xfrm>
          <a:custGeom>
            <a:avLst/>
            <a:gdLst/>
            <a:ahLst/>
            <a:cxnLst/>
            <a:rect l="l" t="t" r="r" b="b"/>
            <a:pathLst>
              <a:path w="3028798" h="1942520">
                <a:moveTo>
                  <a:pt x="0" y="0"/>
                </a:moveTo>
                <a:lnTo>
                  <a:pt x="3028798" y="0"/>
                </a:lnTo>
                <a:lnTo>
                  <a:pt x="3028798" y="1942520"/>
                </a:lnTo>
                <a:lnTo>
                  <a:pt x="0" y="1942520"/>
                </a:lnTo>
                <a:lnTo>
                  <a:pt x="0" y="0"/>
                </a:lnTo>
                <a:close/>
              </a:path>
            </a:pathLst>
          </a:custGeom>
          <a:blipFill>
            <a:blip r:embed="rId6"/>
            <a:stretch>
              <a:fillRect/>
            </a:stretch>
          </a:blipFill>
        </p:spPr>
        <p:txBody>
          <a:bodyPr/>
          <a:lstStyle/>
          <a:p>
            <a:endParaRPr lang="en-US"/>
          </a:p>
        </p:txBody>
      </p:sp>
      <p:sp>
        <p:nvSpPr>
          <p:cNvPr id="8" name="Freeform 8">
            <a:extLst>
              <a:ext uri="{FF2B5EF4-FFF2-40B4-BE49-F238E27FC236}">
                <a16:creationId xmlns:a16="http://schemas.microsoft.com/office/drawing/2014/main" id="{1E90EB6E-BFF2-0059-F0B2-4A730850330C}"/>
              </a:ext>
            </a:extLst>
          </p:cNvPr>
          <p:cNvSpPr/>
          <p:nvPr/>
        </p:nvSpPr>
        <p:spPr>
          <a:xfrm>
            <a:off x="2911481" y="6554836"/>
            <a:ext cx="2956745" cy="2120540"/>
          </a:xfrm>
          <a:custGeom>
            <a:avLst/>
            <a:gdLst/>
            <a:ahLst/>
            <a:cxnLst/>
            <a:rect l="l" t="t" r="r" b="b"/>
            <a:pathLst>
              <a:path w="2956745" h="2120540">
                <a:moveTo>
                  <a:pt x="0" y="0"/>
                </a:moveTo>
                <a:lnTo>
                  <a:pt x="2956745" y="0"/>
                </a:lnTo>
                <a:lnTo>
                  <a:pt x="2956745" y="2120540"/>
                </a:lnTo>
                <a:lnTo>
                  <a:pt x="0" y="2120540"/>
                </a:lnTo>
                <a:lnTo>
                  <a:pt x="0" y="0"/>
                </a:lnTo>
                <a:close/>
              </a:path>
            </a:pathLst>
          </a:custGeom>
          <a:blipFill>
            <a:blip r:embed="rId7"/>
            <a:stretch>
              <a:fillRect t="-14400" b="-19800"/>
            </a:stretch>
          </a:blipFill>
        </p:spPr>
        <p:txBody>
          <a:bodyPr/>
          <a:lstStyle/>
          <a:p>
            <a:endParaRPr lang="en-US"/>
          </a:p>
        </p:txBody>
      </p:sp>
      <p:sp>
        <p:nvSpPr>
          <p:cNvPr id="9" name="Freeform 9">
            <a:extLst>
              <a:ext uri="{FF2B5EF4-FFF2-40B4-BE49-F238E27FC236}">
                <a16:creationId xmlns:a16="http://schemas.microsoft.com/office/drawing/2014/main" id="{0526AC28-F2B3-7900-A607-818171AB30AD}"/>
              </a:ext>
            </a:extLst>
          </p:cNvPr>
          <p:cNvSpPr/>
          <p:nvPr/>
        </p:nvSpPr>
        <p:spPr>
          <a:xfrm>
            <a:off x="9167446" y="6591429"/>
            <a:ext cx="4033676" cy="1691541"/>
          </a:xfrm>
          <a:custGeom>
            <a:avLst/>
            <a:gdLst/>
            <a:ahLst/>
            <a:cxnLst/>
            <a:rect l="l" t="t" r="r" b="b"/>
            <a:pathLst>
              <a:path w="4033676" h="1691541">
                <a:moveTo>
                  <a:pt x="0" y="0"/>
                </a:moveTo>
                <a:lnTo>
                  <a:pt x="4033676" y="0"/>
                </a:lnTo>
                <a:lnTo>
                  <a:pt x="4033676" y="1691542"/>
                </a:lnTo>
                <a:lnTo>
                  <a:pt x="0" y="1691542"/>
                </a:lnTo>
                <a:lnTo>
                  <a:pt x="0" y="0"/>
                </a:lnTo>
                <a:close/>
              </a:path>
            </a:pathLst>
          </a:custGeom>
          <a:blipFill>
            <a:blip r:embed="rId8"/>
            <a:stretch>
              <a:fillRect/>
            </a:stretch>
          </a:blipFill>
        </p:spPr>
        <p:txBody>
          <a:bodyPr/>
          <a:lstStyle/>
          <a:p>
            <a:endParaRPr lang="en-US"/>
          </a:p>
        </p:txBody>
      </p:sp>
      <p:sp>
        <p:nvSpPr>
          <p:cNvPr id="10" name="Freeform 10">
            <a:extLst>
              <a:ext uri="{FF2B5EF4-FFF2-40B4-BE49-F238E27FC236}">
                <a16:creationId xmlns:a16="http://schemas.microsoft.com/office/drawing/2014/main" id="{20EE6957-5A86-85C3-8374-F8F607D3804B}"/>
              </a:ext>
            </a:extLst>
          </p:cNvPr>
          <p:cNvSpPr/>
          <p:nvPr/>
        </p:nvSpPr>
        <p:spPr>
          <a:xfrm>
            <a:off x="13258800" y="2218802"/>
            <a:ext cx="2115752" cy="2480944"/>
          </a:xfrm>
          <a:custGeom>
            <a:avLst/>
            <a:gdLst/>
            <a:ahLst/>
            <a:cxnLst/>
            <a:rect l="l" t="t" r="r" b="b"/>
            <a:pathLst>
              <a:path w="2115752" h="2480944">
                <a:moveTo>
                  <a:pt x="0" y="0"/>
                </a:moveTo>
                <a:lnTo>
                  <a:pt x="2115752" y="0"/>
                </a:lnTo>
                <a:lnTo>
                  <a:pt x="2115752" y="2480944"/>
                </a:lnTo>
                <a:lnTo>
                  <a:pt x="0" y="2480944"/>
                </a:lnTo>
                <a:lnTo>
                  <a:pt x="0" y="0"/>
                </a:lnTo>
                <a:close/>
              </a:path>
            </a:pathLst>
          </a:custGeom>
          <a:blipFill>
            <a:blip r:embed="rId9"/>
            <a:stretch>
              <a:fillRect l="-5692" r="-5692"/>
            </a:stretch>
          </a:blipFill>
        </p:spPr>
        <p:txBody>
          <a:bodyPr/>
          <a:lstStyle/>
          <a:p>
            <a:endParaRPr lang="en-US"/>
          </a:p>
        </p:txBody>
      </p:sp>
      <p:sp>
        <p:nvSpPr>
          <p:cNvPr id="11" name="TextBox 11">
            <a:extLst>
              <a:ext uri="{FF2B5EF4-FFF2-40B4-BE49-F238E27FC236}">
                <a16:creationId xmlns:a16="http://schemas.microsoft.com/office/drawing/2014/main" id="{4ACEBBD3-7DE5-1473-13AA-736E081A9CD2}"/>
              </a:ext>
            </a:extLst>
          </p:cNvPr>
          <p:cNvSpPr txBox="1"/>
          <p:nvPr/>
        </p:nvSpPr>
        <p:spPr>
          <a:xfrm>
            <a:off x="1796355" y="500222"/>
            <a:ext cx="7347645" cy="1427474"/>
          </a:xfrm>
          <a:prstGeom prst="rect">
            <a:avLst/>
          </a:prstGeom>
        </p:spPr>
        <p:txBody>
          <a:bodyPr wrap="square" lIns="0" tIns="0" rIns="0" bIns="0" rtlCol="0" anchor="t">
            <a:spAutoFit/>
          </a:bodyPr>
          <a:lstStyle/>
          <a:p>
            <a:pPr marL="0" lvl="0" indent="0" algn="ctr">
              <a:lnSpc>
                <a:spcPts val="11620"/>
              </a:lnSpc>
              <a:spcBef>
                <a:spcPct val="0"/>
              </a:spcBef>
            </a:pPr>
            <a:r>
              <a:rPr lang="en-US" sz="8300" b="1" dirty="0">
                <a:solidFill>
                  <a:srgbClr val="048FCE"/>
                </a:solidFill>
                <a:latin typeface="Code Pro Bold"/>
                <a:ea typeface="Code Pro Bold"/>
                <a:cs typeface="Code Pro Bold"/>
                <a:sym typeface="Code Pro Bold"/>
              </a:rPr>
              <a:t>Achievement</a:t>
            </a:r>
          </a:p>
        </p:txBody>
      </p:sp>
      <p:sp>
        <p:nvSpPr>
          <p:cNvPr id="12" name="TextBox 12">
            <a:extLst>
              <a:ext uri="{FF2B5EF4-FFF2-40B4-BE49-F238E27FC236}">
                <a16:creationId xmlns:a16="http://schemas.microsoft.com/office/drawing/2014/main" id="{D2C03451-F2AD-6BC8-CB93-39D9FA073966}"/>
              </a:ext>
            </a:extLst>
          </p:cNvPr>
          <p:cNvSpPr txBox="1"/>
          <p:nvPr/>
        </p:nvSpPr>
        <p:spPr>
          <a:xfrm>
            <a:off x="689578" y="2117064"/>
            <a:ext cx="6264148" cy="503070"/>
          </a:xfrm>
          <a:prstGeom prst="rect">
            <a:avLst/>
          </a:prstGeom>
        </p:spPr>
        <p:txBody>
          <a:bodyPr lIns="0" tIns="0" rIns="0" bIns="0" rtlCol="0" anchor="t">
            <a:spAutoFit/>
          </a:bodyPr>
          <a:lstStyle/>
          <a:p>
            <a:pPr algn="ctr">
              <a:lnSpc>
                <a:spcPts val="4169"/>
              </a:lnSpc>
            </a:pPr>
            <a:r>
              <a:rPr lang="en-US" sz="2978" b="1" dirty="0">
                <a:solidFill>
                  <a:srgbClr val="048FCE"/>
                </a:solidFill>
                <a:latin typeface="Canva Sans Bold"/>
                <a:ea typeface="Canva Sans Bold"/>
                <a:cs typeface="Canva Sans Bold"/>
                <a:sym typeface="Canva Sans Bold"/>
              </a:rPr>
              <a:t>d. Key Hardware</a:t>
            </a:r>
          </a:p>
        </p:txBody>
      </p:sp>
      <p:sp>
        <p:nvSpPr>
          <p:cNvPr id="13" name="TextBox 13">
            <a:extLst>
              <a:ext uri="{FF2B5EF4-FFF2-40B4-BE49-F238E27FC236}">
                <a16:creationId xmlns:a16="http://schemas.microsoft.com/office/drawing/2014/main" id="{76C9B23E-BBCB-21BB-0997-E8F783402829}"/>
              </a:ext>
            </a:extLst>
          </p:cNvPr>
          <p:cNvSpPr txBox="1"/>
          <p:nvPr/>
        </p:nvSpPr>
        <p:spPr>
          <a:xfrm>
            <a:off x="603118" y="4839478"/>
            <a:ext cx="3480323" cy="2053832"/>
          </a:xfrm>
          <a:prstGeom prst="rect">
            <a:avLst/>
          </a:prstGeom>
        </p:spPr>
        <p:txBody>
          <a:bodyPr lIns="0" tIns="0" rIns="0" bIns="0" rtlCol="0" anchor="t">
            <a:spAutoFit/>
          </a:bodyPr>
          <a:lstStyle/>
          <a:p>
            <a:pPr marL="0" lvl="0" indent="0">
              <a:lnSpc>
                <a:spcPts val="2660"/>
              </a:lnSpc>
              <a:spcBef>
                <a:spcPct val="0"/>
              </a:spcBef>
            </a:pPr>
            <a:r>
              <a:rPr lang="en-US" sz="1900" dirty="0">
                <a:solidFill>
                  <a:srgbClr val="000000"/>
                </a:solidFill>
                <a:latin typeface="Canva Sans"/>
                <a:ea typeface="Canva Sans"/>
                <a:cs typeface="Canva Sans"/>
                <a:sym typeface="Canva Sans"/>
              </a:rPr>
              <a:t>Cisco IR1835 is a router used as an edge computing device designed for CAN-bus data extraction, featuring a built-in 4G/5G/</a:t>
            </a:r>
            <a:r>
              <a:rPr lang="en-US" sz="1900" dirty="0" err="1">
                <a:solidFill>
                  <a:srgbClr val="000000"/>
                </a:solidFill>
                <a:latin typeface="Canva Sans"/>
                <a:ea typeface="Canva Sans"/>
                <a:cs typeface="Canva Sans"/>
                <a:sym typeface="Canva Sans"/>
              </a:rPr>
              <a:t>WiFi</a:t>
            </a:r>
            <a:r>
              <a:rPr lang="en-US" sz="1900" dirty="0">
                <a:solidFill>
                  <a:srgbClr val="000000"/>
                </a:solidFill>
                <a:latin typeface="Canva Sans"/>
                <a:ea typeface="Canva Sans"/>
                <a:cs typeface="Canva Sans"/>
                <a:sym typeface="Canva Sans"/>
              </a:rPr>
              <a:t> modem for multiple networks.</a:t>
            </a:r>
          </a:p>
        </p:txBody>
      </p:sp>
      <p:sp>
        <p:nvSpPr>
          <p:cNvPr id="14" name="TextBox 14">
            <a:extLst>
              <a:ext uri="{FF2B5EF4-FFF2-40B4-BE49-F238E27FC236}">
                <a16:creationId xmlns:a16="http://schemas.microsoft.com/office/drawing/2014/main" id="{E4485FEE-6554-8E4D-6BF6-1B7536F870A7}"/>
              </a:ext>
            </a:extLst>
          </p:cNvPr>
          <p:cNvSpPr txBox="1"/>
          <p:nvPr/>
        </p:nvSpPr>
        <p:spPr>
          <a:xfrm>
            <a:off x="7094657" y="4829585"/>
            <a:ext cx="3480323" cy="1361335"/>
          </a:xfrm>
          <a:prstGeom prst="rect">
            <a:avLst/>
          </a:prstGeom>
        </p:spPr>
        <p:txBody>
          <a:bodyPr lIns="0" tIns="0" rIns="0" bIns="0" rtlCol="0" anchor="t">
            <a:spAutoFit/>
          </a:bodyPr>
          <a:lstStyle/>
          <a:p>
            <a:pPr marL="0" lvl="0" indent="0">
              <a:lnSpc>
                <a:spcPts val="2660"/>
              </a:lnSpc>
              <a:spcBef>
                <a:spcPct val="0"/>
              </a:spcBef>
            </a:pPr>
            <a:r>
              <a:rPr lang="en-US" sz="1900" dirty="0">
                <a:solidFill>
                  <a:srgbClr val="000000"/>
                </a:solidFill>
                <a:latin typeface="Canva Sans"/>
                <a:ea typeface="Canva Sans"/>
                <a:cs typeface="Canva Sans"/>
                <a:sym typeface="Canva Sans"/>
              </a:rPr>
              <a:t>Cisco IW9165 serves as the access point to bridge traffic from the IR1835 router to the lightweight Cisco AP.</a:t>
            </a:r>
          </a:p>
        </p:txBody>
      </p:sp>
      <p:sp>
        <p:nvSpPr>
          <p:cNvPr id="15" name="TextBox 15">
            <a:extLst>
              <a:ext uri="{FF2B5EF4-FFF2-40B4-BE49-F238E27FC236}">
                <a16:creationId xmlns:a16="http://schemas.microsoft.com/office/drawing/2014/main" id="{95062554-2C8A-06B4-C3F0-C5B7F9C45A06}"/>
              </a:ext>
            </a:extLst>
          </p:cNvPr>
          <p:cNvSpPr txBox="1"/>
          <p:nvPr/>
        </p:nvSpPr>
        <p:spPr>
          <a:xfrm>
            <a:off x="12576514" y="4906587"/>
            <a:ext cx="3480323" cy="1361335"/>
          </a:xfrm>
          <a:prstGeom prst="rect">
            <a:avLst/>
          </a:prstGeom>
        </p:spPr>
        <p:txBody>
          <a:bodyPr lIns="0" tIns="0" rIns="0" bIns="0" rtlCol="0" anchor="t">
            <a:spAutoFit/>
          </a:bodyPr>
          <a:lstStyle/>
          <a:p>
            <a:pPr lvl="0">
              <a:lnSpc>
                <a:spcPts val="2660"/>
              </a:lnSpc>
              <a:spcBef>
                <a:spcPct val="0"/>
              </a:spcBef>
            </a:pPr>
            <a:r>
              <a:rPr lang="en-US" sz="1900" dirty="0">
                <a:solidFill>
                  <a:srgbClr val="000000"/>
                </a:solidFill>
                <a:latin typeface="Canva Sans"/>
                <a:ea typeface="Canva Sans"/>
                <a:cs typeface="Canva Sans"/>
                <a:sym typeface="Canva Sans"/>
              </a:rPr>
              <a:t>Cisco AIR 3802i - Z - K9 as the parent access point for incoming traffic from the bridge IW9165.</a:t>
            </a:r>
          </a:p>
        </p:txBody>
      </p:sp>
      <p:sp>
        <p:nvSpPr>
          <p:cNvPr id="16" name="TextBox 16">
            <a:extLst>
              <a:ext uri="{FF2B5EF4-FFF2-40B4-BE49-F238E27FC236}">
                <a16:creationId xmlns:a16="http://schemas.microsoft.com/office/drawing/2014/main" id="{F40ED7F1-2B02-F3B5-C87C-30E980CE3ED5}"/>
              </a:ext>
            </a:extLst>
          </p:cNvPr>
          <p:cNvSpPr txBox="1"/>
          <p:nvPr/>
        </p:nvSpPr>
        <p:spPr>
          <a:xfrm>
            <a:off x="2976425" y="8387343"/>
            <a:ext cx="3480323" cy="1361335"/>
          </a:xfrm>
          <a:prstGeom prst="rect">
            <a:avLst/>
          </a:prstGeom>
        </p:spPr>
        <p:txBody>
          <a:bodyPr lIns="0" tIns="0" rIns="0" bIns="0" rtlCol="0" anchor="t">
            <a:spAutoFit/>
          </a:bodyPr>
          <a:lstStyle/>
          <a:p>
            <a:pPr marL="0" lvl="0" indent="0">
              <a:lnSpc>
                <a:spcPts val="2660"/>
              </a:lnSpc>
              <a:spcBef>
                <a:spcPct val="0"/>
              </a:spcBef>
            </a:pPr>
            <a:r>
              <a:rPr lang="en-US" sz="1900" dirty="0">
                <a:solidFill>
                  <a:srgbClr val="000000"/>
                </a:solidFill>
                <a:latin typeface="Canva Sans"/>
                <a:ea typeface="Canva Sans"/>
                <a:cs typeface="Canva Sans"/>
                <a:sym typeface="Canva Sans"/>
              </a:rPr>
              <a:t>Cisco Catalyst virtual Wireless LAN controller  9800 is used to control Cisco AIR 3802i</a:t>
            </a:r>
          </a:p>
        </p:txBody>
      </p:sp>
      <p:sp>
        <p:nvSpPr>
          <p:cNvPr id="17" name="TextBox 17">
            <a:extLst>
              <a:ext uri="{FF2B5EF4-FFF2-40B4-BE49-F238E27FC236}">
                <a16:creationId xmlns:a16="http://schemas.microsoft.com/office/drawing/2014/main" id="{B6DA9609-5DE4-1816-7DE4-5E1792D296BA}"/>
              </a:ext>
            </a:extLst>
          </p:cNvPr>
          <p:cNvSpPr txBox="1"/>
          <p:nvPr/>
        </p:nvSpPr>
        <p:spPr>
          <a:xfrm>
            <a:off x="9720799" y="8115300"/>
            <a:ext cx="3480323" cy="1707583"/>
          </a:xfrm>
          <a:prstGeom prst="rect">
            <a:avLst/>
          </a:prstGeom>
        </p:spPr>
        <p:txBody>
          <a:bodyPr lIns="0" tIns="0" rIns="0" bIns="0" rtlCol="0" anchor="t">
            <a:spAutoFit/>
          </a:bodyPr>
          <a:lstStyle/>
          <a:p>
            <a:pPr lvl="0">
              <a:lnSpc>
                <a:spcPts val="2660"/>
              </a:lnSpc>
              <a:spcBef>
                <a:spcPct val="0"/>
              </a:spcBef>
            </a:pPr>
            <a:r>
              <a:rPr lang="en-US" sz="1900" dirty="0">
                <a:solidFill>
                  <a:srgbClr val="000000"/>
                </a:solidFill>
                <a:latin typeface="Canva Sans"/>
                <a:ea typeface="Canva Sans"/>
                <a:cs typeface="Canva Sans"/>
                <a:sym typeface="Canva Sans"/>
              </a:rPr>
              <a:t>Cisco Catalyst 8000v provides secure and scalable connectivity via SD-WAN, offering multi-integration options.</a:t>
            </a:r>
          </a:p>
        </p:txBody>
      </p:sp>
    </p:spTree>
    <p:custDataLst>
      <p:tags r:id="rId1"/>
    </p:custDataLst>
    <p:extLst>
      <p:ext uri="{BB962C8B-B14F-4D97-AF65-F5344CB8AC3E}">
        <p14:creationId xmlns:p14="http://schemas.microsoft.com/office/powerpoint/2010/main" val="24151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heckerboard(across)">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heckerboard(across)">
                                      <p:cBhvr>
                                        <p:cTn id="37" dur="500"/>
                                        <p:tgtEl>
                                          <p:spTgt spid="9"/>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D1D5A-C82F-1235-DD57-165461E0B12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C4A26AD-4C57-63B1-4AC5-E20A5EBDC6B2}"/>
              </a:ext>
            </a:extLst>
          </p:cNvPr>
          <p:cNvGrpSpPr>
            <a:grpSpLocks noChangeAspect="1"/>
          </p:cNvGrpSpPr>
          <p:nvPr/>
        </p:nvGrpSpPr>
        <p:grpSpPr>
          <a:xfrm>
            <a:off x="16541" y="0"/>
            <a:ext cx="3144168" cy="2738438"/>
            <a:chOff x="0" y="0"/>
            <a:chExt cx="4192224" cy="3651250"/>
          </a:xfrm>
        </p:grpSpPr>
        <p:sp>
          <p:nvSpPr>
            <p:cNvPr id="3" name="Freeform 3">
              <a:extLst>
                <a:ext uri="{FF2B5EF4-FFF2-40B4-BE49-F238E27FC236}">
                  <a16:creationId xmlns:a16="http://schemas.microsoft.com/office/drawing/2014/main" id="{69F05DD9-0A0B-F896-1A3B-856689331780}"/>
                </a:ext>
              </a:extLst>
            </p:cNvPr>
            <p:cNvSpPr/>
            <p:nvPr/>
          </p:nvSpPr>
          <p:spPr>
            <a:xfrm>
              <a:off x="0" y="0"/>
              <a:ext cx="4192270" cy="3651250"/>
            </a:xfrm>
            <a:custGeom>
              <a:avLst/>
              <a:gdLst/>
              <a:ahLst/>
              <a:cxnLst/>
              <a:rect l="l" t="t" r="r" b="b"/>
              <a:pathLst>
                <a:path w="4192270" h="3651250">
                  <a:moveTo>
                    <a:pt x="0" y="0"/>
                  </a:moveTo>
                  <a:lnTo>
                    <a:pt x="4192270" y="0"/>
                  </a:lnTo>
                  <a:lnTo>
                    <a:pt x="4192270" y="3651250"/>
                  </a:lnTo>
                  <a:lnTo>
                    <a:pt x="0" y="3651250"/>
                  </a:lnTo>
                  <a:lnTo>
                    <a:pt x="0" y="0"/>
                  </a:lnTo>
                  <a:close/>
                </a:path>
              </a:pathLst>
            </a:custGeom>
            <a:blipFill>
              <a:blip r:embed="rId4"/>
              <a:stretch>
                <a:fillRect r="-481591" b="-275643"/>
              </a:stretch>
            </a:blipFill>
          </p:spPr>
          <p:txBody>
            <a:bodyPr/>
            <a:lstStyle/>
            <a:p>
              <a:endParaRPr lang="en-US"/>
            </a:p>
          </p:txBody>
        </p:sp>
      </p:grpSp>
      <p:grpSp>
        <p:nvGrpSpPr>
          <p:cNvPr id="4" name="Group 4">
            <a:extLst>
              <a:ext uri="{FF2B5EF4-FFF2-40B4-BE49-F238E27FC236}">
                <a16:creationId xmlns:a16="http://schemas.microsoft.com/office/drawing/2014/main" id="{0C334A1C-4CAC-72FE-AB46-0D183509DDAE}"/>
              </a:ext>
            </a:extLst>
          </p:cNvPr>
          <p:cNvGrpSpPr>
            <a:grpSpLocks noChangeAspect="1"/>
          </p:cNvGrpSpPr>
          <p:nvPr/>
        </p:nvGrpSpPr>
        <p:grpSpPr>
          <a:xfrm>
            <a:off x="15952863" y="9133794"/>
            <a:ext cx="2315475" cy="1033632"/>
            <a:chOff x="0" y="0"/>
            <a:chExt cx="3087300" cy="1378176"/>
          </a:xfrm>
        </p:grpSpPr>
        <p:sp>
          <p:nvSpPr>
            <p:cNvPr id="5" name="Freeform 5" descr="A close up of a logo  Description automatically generated">
              <a:extLst>
                <a:ext uri="{FF2B5EF4-FFF2-40B4-BE49-F238E27FC236}">
                  <a16:creationId xmlns:a16="http://schemas.microsoft.com/office/drawing/2014/main" id="{CB40B32C-BFDC-A4C9-72BD-79AA82995817}"/>
                </a:ext>
              </a:extLst>
            </p:cNvPr>
            <p:cNvSpPr/>
            <p:nvPr/>
          </p:nvSpPr>
          <p:spPr>
            <a:xfrm>
              <a:off x="0" y="0"/>
              <a:ext cx="3087243" cy="1378204"/>
            </a:xfrm>
            <a:custGeom>
              <a:avLst/>
              <a:gdLst/>
              <a:ahLst/>
              <a:cxnLst/>
              <a:rect l="l" t="t" r="r" b="b"/>
              <a:pathLst>
                <a:path w="3087243" h="1378204">
                  <a:moveTo>
                    <a:pt x="0" y="0"/>
                  </a:moveTo>
                  <a:lnTo>
                    <a:pt x="3087243" y="0"/>
                  </a:lnTo>
                  <a:lnTo>
                    <a:pt x="3087243" y="1378204"/>
                  </a:lnTo>
                  <a:lnTo>
                    <a:pt x="0" y="1378204"/>
                  </a:lnTo>
                  <a:lnTo>
                    <a:pt x="0" y="0"/>
                  </a:lnTo>
                  <a:close/>
                </a:path>
              </a:pathLst>
            </a:custGeom>
            <a:blipFill>
              <a:blip r:embed="rId5"/>
              <a:stretch>
                <a:fillRect r="-1" b="2"/>
              </a:stretch>
            </a:blipFill>
          </p:spPr>
          <p:txBody>
            <a:bodyPr/>
            <a:lstStyle/>
            <a:p>
              <a:endParaRPr lang="en-US"/>
            </a:p>
          </p:txBody>
        </p:sp>
      </p:grpSp>
      <p:sp>
        <p:nvSpPr>
          <p:cNvPr id="8" name="TextBox 8">
            <a:extLst>
              <a:ext uri="{FF2B5EF4-FFF2-40B4-BE49-F238E27FC236}">
                <a16:creationId xmlns:a16="http://schemas.microsoft.com/office/drawing/2014/main" id="{D7FAD461-4111-2642-036A-E9EBF69368BA}"/>
              </a:ext>
            </a:extLst>
          </p:cNvPr>
          <p:cNvSpPr txBox="1"/>
          <p:nvPr/>
        </p:nvSpPr>
        <p:spPr>
          <a:xfrm>
            <a:off x="1796355" y="500222"/>
            <a:ext cx="7271445" cy="1381789"/>
          </a:xfrm>
          <a:prstGeom prst="rect">
            <a:avLst/>
          </a:prstGeom>
        </p:spPr>
        <p:txBody>
          <a:bodyPr wrap="square" lIns="0" tIns="0" rIns="0" bIns="0" rtlCol="0" anchor="t">
            <a:spAutoFit/>
          </a:bodyPr>
          <a:lstStyle/>
          <a:p>
            <a:pPr marL="0" lvl="0" indent="0" algn="ctr">
              <a:lnSpc>
                <a:spcPts val="11620"/>
              </a:lnSpc>
              <a:spcBef>
                <a:spcPct val="0"/>
              </a:spcBef>
            </a:pPr>
            <a:r>
              <a:rPr lang="en-US" sz="8300" b="1" dirty="0">
                <a:solidFill>
                  <a:srgbClr val="048FCE"/>
                </a:solidFill>
                <a:latin typeface="Code Pro Bold"/>
                <a:ea typeface="Code Pro Bold"/>
                <a:cs typeface="Code Pro Bold"/>
                <a:sym typeface="Code Pro Bold"/>
              </a:rPr>
              <a:t>Achievement</a:t>
            </a:r>
          </a:p>
        </p:txBody>
      </p:sp>
      <p:sp>
        <p:nvSpPr>
          <p:cNvPr id="11" name="TextBox 11">
            <a:extLst>
              <a:ext uri="{FF2B5EF4-FFF2-40B4-BE49-F238E27FC236}">
                <a16:creationId xmlns:a16="http://schemas.microsoft.com/office/drawing/2014/main" id="{54CDA50A-5D4E-401E-DFB9-0D8979B0C904}"/>
              </a:ext>
            </a:extLst>
          </p:cNvPr>
          <p:cNvSpPr txBox="1"/>
          <p:nvPr/>
        </p:nvSpPr>
        <p:spPr>
          <a:xfrm>
            <a:off x="365126" y="1811600"/>
            <a:ext cx="6264148" cy="503070"/>
          </a:xfrm>
          <a:prstGeom prst="rect">
            <a:avLst/>
          </a:prstGeom>
        </p:spPr>
        <p:txBody>
          <a:bodyPr lIns="0" tIns="0" rIns="0" bIns="0" rtlCol="0" anchor="t">
            <a:spAutoFit/>
          </a:bodyPr>
          <a:lstStyle/>
          <a:p>
            <a:pPr algn="ctr">
              <a:lnSpc>
                <a:spcPts val="4169"/>
              </a:lnSpc>
            </a:pPr>
            <a:r>
              <a:rPr lang="en-US" sz="2978" b="1" dirty="0">
                <a:solidFill>
                  <a:srgbClr val="048FCE"/>
                </a:solidFill>
                <a:latin typeface="Canva Sans Bold"/>
                <a:ea typeface="Canva Sans Bold"/>
                <a:cs typeface="Canva Sans Bold"/>
                <a:sym typeface="Canva Sans Bold"/>
              </a:rPr>
              <a:t>d. Learning Outcome</a:t>
            </a:r>
          </a:p>
        </p:txBody>
      </p:sp>
      <p:sp>
        <p:nvSpPr>
          <p:cNvPr id="16" name="TextBox 15">
            <a:extLst>
              <a:ext uri="{FF2B5EF4-FFF2-40B4-BE49-F238E27FC236}">
                <a16:creationId xmlns:a16="http://schemas.microsoft.com/office/drawing/2014/main" id="{6C2B47DD-4625-041D-2D77-4B1A0C9735F2}"/>
              </a:ext>
            </a:extLst>
          </p:cNvPr>
          <p:cNvSpPr txBox="1"/>
          <p:nvPr/>
        </p:nvSpPr>
        <p:spPr>
          <a:xfrm>
            <a:off x="1616207" y="2177643"/>
            <a:ext cx="16306667" cy="8402300"/>
          </a:xfrm>
          <a:prstGeom prst="rect">
            <a:avLst/>
          </a:prstGeom>
          <a:noFill/>
        </p:spPr>
        <p:txBody>
          <a:bodyPr wrap="square">
            <a:spAutoFit/>
          </a:bodyPr>
          <a:lstStyle/>
          <a:p>
            <a:pPr marL="571500" indent="-571500">
              <a:buFont typeface="Arial" panose="020B0604020202020204" pitchFamily="34" charset="0"/>
              <a:buChar char="•"/>
            </a:pPr>
            <a:r>
              <a:rPr lang="en-US" sz="3600" dirty="0"/>
              <a:t>Professional application of knowledge.</a:t>
            </a:r>
          </a:p>
          <a:p>
            <a:pPr marL="571500" indent="-571500">
              <a:buFont typeface="Arial" panose="020B0604020202020204" pitchFamily="34" charset="0"/>
              <a:buChar char="•"/>
            </a:pPr>
            <a:r>
              <a:rPr lang="en-US" sz="3600" dirty="0"/>
              <a:t>Professional skill development.</a:t>
            </a:r>
          </a:p>
          <a:p>
            <a:pPr lvl="4"/>
            <a:r>
              <a:rPr lang="en-US" sz="3600" dirty="0"/>
              <a:t>- Project management tools (Kanban via Azure DevOps, SharePoint, Google Drive)</a:t>
            </a:r>
          </a:p>
          <a:p>
            <a:pPr lvl="4"/>
            <a:r>
              <a:rPr lang="en-US" sz="3600" dirty="0"/>
              <a:t>- Technical skills with Cisco hardware</a:t>
            </a:r>
          </a:p>
          <a:p>
            <a:pPr marL="457200" indent="-457200">
              <a:buFont typeface="Arial" panose="020B0604020202020204" pitchFamily="34" charset="0"/>
              <a:buChar char="•"/>
            </a:pPr>
            <a:r>
              <a:rPr lang="en-US" sz="3600" dirty="0"/>
              <a:t>Networking and Mentorship</a:t>
            </a:r>
          </a:p>
          <a:p>
            <a:pPr marL="457200" indent="-457200">
              <a:buFont typeface="Arial" panose="020B0604020202020204" pitchFamily="34" charset="0"/>
              <a:buChar char="•"/>
            </a:pPr>
            <a:r>
              <a:rPr lang="en-US" sz="3600" dirty="0"/>
              <a:t>Workplace culture and expectation</a:t>
            </a:r>
          </a:p>
          <a:p>
            <a:pPr marL="457200" indent="-457200">
              <a:buFont typeface="Arial" panose="020B0604020202020204" pitchFamily="34" charset="0"/>
              <a:buChar char="•"/>
            </a:pPr>
            <a:r>
              <a:rPr lang="en-US" sz="3600" dirty="0"/>
              <a:t>Career exploration and refinement</a:t>
            </a:r>
          </a:p>
          <a:p>
            <a:pPr marL="457200" indent="-457200">
              <a:buFont typeface="Arial" panose="020B0604020202020204" pitchFamily="34" charset="0"/>
              <a:buChar char="•"/>
            </a:pPr>
            <a:r>
              <a:rPr lang="en-US" sz="3600" dirty="0"/>
              <a:t>Increase self-confidence</a:t>
            </a:r>
          </a:p>
          <a:p>
            <a:pPr marL="457200" indent="-457200">
              <a:buFont typeface="Arial" panose="020B0604020202020204" pitchFamily="34" charset="0"/>
              <a:buChar char="•"/>
            </a:pPr>
            <a:r>
              <a:rPr lang="en-US" sz="3600" dirty="0"/>
              <a:t>Enhance Employability</a:t>
            </a:r>
          </a:p>
          <a:p>
            <a:pPr marL="457200" indent="-457200">
              <a:buFont typeface="Arial" panose="020B0604020202020204" pitchFamily="34" charset="0"/>
              <a:buChar char="•"/>
            </a:pPr>
            <a:r>
              <a:rPr lang="en-US" sz="3600" dirty="0"/>
              <a:t>Reflection and self-awareness</a:t>
            </a:r>
          </a:p>
          <a:p>
            <a:pPr marL="457200" indent="-457200">
              <a:buFont typeface="Arial" panose="020B0604020202020204" pitchFamily="34" charset="0"/>
              <a:buChar char="•"/>
            </a:pPr>
            <a:r>
              <a:rPr lang="en-US" sz="3600" dirty="0"/>
              <a:t>Project management skills</a:t>
            </a:r>
          </a:p>
          <a:p>
            <a:pPr marL="457200" indent="-457200">
              <a:buFont typeface="Arial" panose="020B0604020202020204" pitchFamily="34" charset="0"/>
              <a:buChar char="•"/>
            </a:pPr>
            <a:r>
              <a:rPr lang="en-US" sz="3600" dirty="0"/>
              <a:t>Technical skill development</a:t>
            </a:r>
          </a:p>
          <a:p>
            <a:pPr marL="457200" indent="-457200">
              <a:buFont typeface="Arial" panose="020B0604020202020204" pitchFamily="34" charset="0"/>
              <a:buChar char="•"/>
            </a:pPr>
            <a:endParaRPr lang="en-US" sz="3600" dirty="0"/>
          </a:p>
          <a:p>
            <a:endParaRPr lang="en-US" sz="4000" dirty="0"/>
          </a:p>
        </p:txBody>
      </p:sp>
    </p:spTree>
    <p:custDataLst>
      <p:tags r:id="rId1"/>
    </p:custDataLst>
    <p:extLst>
      <p:ext uri="{BB962C8B-B14F-4D97-AF65-F5344CB8AC3E}">
        <p14:creationId xmlns:p14="http://schemas.microsoft.com/office/powerpoint/2010/main" val="692115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25483">
            <a:off x="6207914" y="4491843"/>
            <a:ext cx="15026802" cy="1591351"/>
          </a:xfrm>
          <a:custGeom>
            <a:avLst/>
            <a:gdLst/>
            <a:ahLst/>
            <a:cxnLst/>
            <a:rect l="l" t="t" r="r" b="b"/>
            <a:pathLst>
              <a:path w="15026802" h="1591351">
                <a:moveTo>
                  <a:pt x="0" y="0"/>
                </a:moveTo>
                <a:lnTo>
                  <a:pt x="15026802" y="0"/>
                </a:lnTo>
                <a:lnTo>
                  <a:pt x="15026802" y="1591351"/>
                </a:lnTo>
                <a:lnTo>
                  <a:pt x="0" y="1591351"/>
                </a:lnTo>
                <a:lnTo>
                  <a:pt x="0" y="0"/>
                </a:lnTo>
                <a:close/>
              </a:path>
            </a:pathLst>
          </a:custGeom>
          <a:blipFill>
            <a:blip r:embed="rId2"/>
            <a:stretch>
              <a:fillRect t="-86495"/>
            </a:stretch>
          </a:blipFill>
        </p:spPr>
        <p:txBody>
          <a:bodyPr/>
          <a:lstStyle/>
          <a:p>
            <a:endParaRPr lang="en-US"/>
          </a:p>
        </p:txBody>
      </p:sp>
      <p:grpSp>
        <p:nvGrpSpPr>
          <p:cNvPr id="3" name="Group 3"/>
          <p:cNvGrpSpPr>
            <a:grpSpLocks noChangeAspect="1"/>
          </p:cNvGrpSpPr>
          <p:nvPr/>
        </p:nvGrpSpPr>
        <p:grpSpPr>
          <a:xfrm>
            <a:off x="9373025" y="-84156"/>
            <a:ext cx="9712335" cy="10926377"/>
            <a:chOff x="0" y="0"/>
            <a:chExt cx="5370413" cy="6041715"/>
          </a:xfrm>
        </p:grpSpPr>
        <p:sp>
          <p:nvSpPr>
            <p:cNvPr id="4" name="Freeform 4"/>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3"/>
              <a:stretch>
                <a:fillRect l="-61746" r="-61746"/>
              </a:stretch>
            </a:blipFill>
          </p:spPr>
          <p:txBody>
            <a:bodyPr/>
            <a:lstStyle/>
            <a:p>
              <a:endParaRPr lang="en-US"/>
            </a:p>
          </p:txBody>
        </p:sp>
      </p:grpSp>
      <p:grpSp>
        <p:nvGrpSpPr>
          <p:cNvPr id="6" name="Group 6"/>
          <p:cNvGrpSpPr>
            <a:grpSpLocks noChangeAspect="1"/>
          </p:cNvGrpSpPr>
          <p:nvPr/>
        </p:nvGrpSpPr>
        <p:grpSpPr>
          <a:xfrm>
            <a:off x="-114731" y="57520"/>
            <a:ext cx="18581022" cy="10459997"/>
            <a:chOff x="0" y="0"/>
            <a:chExt cx="24364950" cy="13716000"/>
          </a:xfrm>
        </p:grpSpPr>
        <p:sp>
          <p:nvSpPr>
            <p:cNvPr id="7" name="Freeform 7"/>
            <p:cNvSpPr/>
            <p:nvPr/>
          </p:nvSpPr>
          <p:spPr>
            <a:xfrm>
              <a:off x="0" y="0"/>
              <a:ext cx="24364950" cy="13716000"/>
            </a:xfrm>
            <a:custGeom>
              <a:avLst/>
              <a:gdLst/>
              <a:ahLst/>
              <a:cxnLst/>
              <a:rect l="l" t="t" r="r" b="b"/>
              <a:pathLst>
                <a:path w="24364950" h="13716000">
                  <a:moveTo>
                    <a:pt x="0" y="0"/>
                  </a:moveTo>
                  <a:lnTo>
                    <a:pt x="24364950" y="0"/>
                  </a:lnTo>
                  <a:lnTo>
                    <a:pt x="24364950" y="13716000"/>
                  </a:lnTo>
                  <a:lnTo>
                    <a:pt x="0" y="13716000"/>
                  </a:lnTo>
                  <a:lnTo>
                    <a:pt x="0" y="0"/>
                  </a:lnTo>
                  <a:close/>
                </a:path>
              </a:pathLst>
            </a:custGeom>
            <a:blipFill>
              <a:blip r:embed="rId4"/>
              <a:stretch>
                <a:fillRect r="-71"/>
              </a:stretch>
            </a:blipFill>
          </p:spPr>
          <p:txBody>
            <a:bodyPr/>
            <a:lstStyle/>
            <a:p>
              <a:endParaRPr lang="en-US"/>
            </a:p>
          </p:txBody>
        </p:sp>
      </p:grpSp>
      <p:grpSp>
        <p:nvGrpSpPr>
          <p:cNvPr id="8" name="Group 8"/>
          <p:cNvGrpSpPr/>
          <p:nvPr/>
        </p:nvGrpSpPr>
        <p:grpSpPr>
          <a:xfrm>
            <a:off x="-3950263" y="803081"/>
            <a:ext cx="15859325" cy="2258023"/>
            <a:chOff x="0" y="0"/>
            <a:chExt cx="1537211" cy="218865"/>
          </a:xfrm>
        </p:grpSpPr>
        <p:sp>
          <p:nvSpPr>
            <p:cNvPr id="9" name="Freeform 9"/>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061BA"/>
            </a:solidFill>
            <a:ln cap="sq">
              <a:noFill/>
              <a:prstDash val="solid"/>
              <a:miter/>
            </a:ln>
          </p:spPr>
          <p:txBody>
            <a:bodyPr/>
            <a:lstStyle/>
            <a:p>
              <a:endParaRPr lang="en-US"/>
            </a:p>
          </p:txBody>
        </p:sp>
        <p:sp>
          <p:nvSpPr>
            <p:cNvPr id="10" name="TextBox 10"/>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1938712" y="1403099"/>
            <a:ext cx="9361448" cy="2223258"/>
          </a:xfrm>
          <a:prstGeom prst="rect">
            <a:avLst/>
          </a:prstGeom>
        </p:spPr>
        <p:txBody>
          <a:bodyPr lIns="0" tIns="0" rIns="0" bIns="0" rtlCol="0" anchor="t">
            <a:spAutoFit/>
          </a:bodyPr>
          <a:lstStyle/>
          <a:p>
            <a:pPr algn="ctr">
              <a:lnSpc>
                <a:spcPts val="8929"/>
              </a:lnSpc>
            </a:pPr>
            <a:r>
              <a:rPr lang="en-US" sz="6470" b="1" spc="51" dirty="0">
                <a:solidFill>
                  <a:srgbClr val="FFFFFF"/>
                </a:solidFill>
                <a:latin typeface="Code Pro Bold"/>
                <a:ea typeface="Code Pro Bold"/>
                <a:cs typeface="Code Pro Bold"/>
                <a:sym typeface="Code Pro Bold"/>
              </a:rPr>
              <a:t>  IMPACT </a:t>
            </a:r>
          </a:p>
          <a:p>
            <a:pPr marL="0" lvl="0" indent="0" algn="ctr">
              <a:lnSpc>
                <a:spcPts val="8929"/>
              </a:lnSpc>
              <a:spcBef>
                <a:spcPct val="0"/>
              </a:spcBef>
            </a:pPr>
            <a:endParaRPr lang="en-US" sz="6470" b="1" spc="51" dirty="0">
              <a:solidFill>
                <a:srgbClr val="FFFFFF"/>
              </a:solidFill>
              <a:latin typeface="Code Pro Bold"/>
              <a:ea typeface="Code Pro Bold"/>
              <a:cs typeface="Code Pro Bold"/>
              <a:sym typeface="Code Pro Bold"/>
            </a:endParaRPr>
          </a:p>
        </p:txBody>
      </p:sp>
      <p:grpSp>
        <p:nvGrpSpPr>
          <p:cNvPr id="12" name="Group 12"/>
          <p:cNvGrpSpPr/>
          <p:nvPr/>
        </p:nvGrpSpPr>
        <p:grpSpPr>
          <a:xfrm>
            <a:off x="4844415" y="3679148"/>
            <a:ext cx="3096445" cy="1750046"/>
            <a:chOff x="0" y="0"/>
            <a:chExt cx="4159440" cy="2350828"/>
          </a:xfrm>
        </p:grpSpPr>
        <p:sp>
          <p:nvSpPr>
            <p:cNvPr id="13" name="Freeform 13"/>
            <p:cNvSpPr/>
            <p:nvPr/>
          </p:nvSpPr>
          <p:spPr>
            <a:xfrm>
              <a:off x="0" y="0"/>
              <a:ext cx="4159377" cy="2350773"/>
            </a:xfrm>
            <a:custGeom>
              <a:avLst/>
              <a:gdLst/>
              <a:ahLst/>
              <a:cxnLst/>
              <a:rect l="l" t="t" r="r" b="b"/>
              <a:pathLst>
                <a:path w="4159377" h="2350773">
                  <a:moveTo>
                    <a:pt x="4159377" y="1264390"/>
                  </a:moveTo>
                  <a:cubicBezTo>
                    <a:pt x="3182874" y="1049568"/>
                    <a:pt x="3182874" y="1049568"/>
                    <a:pt x="3182874" y="1049568"/>
                  </a:cubicBezTo>
                  <a:cubicBezTo>
                    <a:pt x="3315462" y="920648"/>
                    <a:pt x="3315462" y="920648"/>
                    <a:pt x="3315462" y="920648"/>
                  </a:cubicBezTo>
                  <a:cubicBezTo>
                    <a:pt x="2959862" y="583108"/>
                    <a:pt x="2489581" y="380557"/>
                    <a:pt x="1965198" y="380557"/>
                  </a:cubicBezTo>
                  <a:cubicBezTo>
                    <a:pt x="886079" y="380557"/>
                    <a:pt x="12065" y="1258319"/>
                    <a:pt x="0" y="2350773"/>
                  </a:cubicBezTo>
                  <a:cubicBezTo>
                    <a:pt x="12065" y="1049568"/>
                    <a:pt x="1054989" y="0"/>
                    <a:pt x="2332863" y="0"/>
                  </a:cubicBezTo>
                  <a:cubicBezTo>
                    <a:pt x="2863342" y="0"/>
                    <a:pt x="3351657" y="178007"/>
                    <a:pt x="3743452" y="484933"/>
                  </a:cubicBezTo>
                  <a:cubicBezTo>
                    <a:pt x="3845941" y="380557"/>
                    <a:pt x="3845941" y="380557"/>
                    <a:pt x="3845941" y="380557"/>
                  </a:cubicBezTo>
                  <a:lnTo>
                    <a:pt x="4159377" y="1264390"/>
                  </a:lnTo>
                  <a:close/>
                </a:path>
              </a:pathLst>
            </a:custGeom>
            <a:solidFill>
              <a:srgbClr val="048FCE"/>
            </a:solidFill>
          </p:spPr>
          <p:txBody>
            <a:bodyPr/>
            <a:lstStyle/>
            <a:p>
              <a:endParaRPr lang="en-US"/>
            </a:p>
          </p:txBody>
        </p:sp>
      </p:grpSp>
      <p:grpSp>
        <p:nvGrpSpPr>
          <p:cNvPr id="14" name="Group 14"/>
          <p:cNvGrpSpPr/>
          <p:nvPr/>
        </p:nvGrpSpPr>
        <p:grpSpPr>
          <a:xfrm>
            <a:off x="914160" y="6980044"/>
            <a:ext cx="2506850" cy="2508458"/>
            <a:chOff x="0" y="0"/>
            <a:chExt cx="3367440" cy="3369600"/>
          </a:xfrm>
        </p:grpSpPr>
        <p:sp>
          <p:nvSpPr>
            <p:cNvPr id="15" name="Freeform 15"/>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48FCE"/>
            </a:solidFill>
          </p:spPr>
          <p:txBody>
            <a:bodyPr/>
            <a:lstStyle/>
            <a:p>
              <a:endParaRPr lang="en-US"/>
            </a:p>
          </p:txBody>
        </p:sp>
      </p:grpSp>
      <p:grpSp>
        <p:nvGrpSpPr>
          <p:cNvPr id="16" name="Group 16"/>
          <p:cNvGrpSpPr/>
          <p:nvPr/>
        </p:nvGrpSpPr>
        <p:grpSpPr>
          <a:xfrm>
            <a:off x="4858734" y="4313460"/>
            <a:ext cx="2507386" cy="2505778"/>
            <a:chOff x="0" y="0"/>
            <a:chExt cx="3368160" cy="3366000"/>
          </a:xfrm>
        </p:grpSpPr>
        <p:sp>
          <p:nvSpPr>
            <p:cNvPr id="17" name="Freeform 17"/>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048FCE"/>
            </a:solidFill>
          </p:spPr>
          <p:txBody>
            <a:bodyPr/>
            <a:lstStyle/>
            <a:p>
              <a:endParaRPr lang="en-US"/>
            </a:p>
          </p:txBody>
        </p:sp>
      </p:grpSp>
      <p:grpSp>
        <p:nvGrpSpPr>
          <p:cNvPr id="18" name="Group 18"/>
          <p:cNvGrpSpPr/>
          <p:nvPr/>
        </p:nvGrpSpPr>
        <p:grpSpPr>
          <a:xfrm>
            <a:off x="878131" y="8234273"/>
            <a:ext cx="3101269" cy="1718401"/>
            <a:chOff x="0" y="0"/>
            <a:chExt cx="4165920" cy="2308320"/>
          </a:xfrm>
        </p:grpSpPr>
        <p:sp>
          <p:nvSpPr>
            <p:cNvPr id="19" name="Freeform 19"/>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048FCE"/>
            </a:solidFill>
          </p:spPr>
          <p:txBody>
            <a:bodyPr/>
            <a:lstStyle/>
            <a:p>
              <a:endParaRPr lang="en-US"/>
            </a:p>
          </p:txBody>
        </p:sp>
      </p:grpSp>
      <p:grpSp>
        <p:nvGrpSpPr>
          <p:cNvPr id="20" name="Group 20"/>
          <p:cNvGrpSpPr/>
          <p:nvPr/>
        </p:nvGrpSpPr>
        <p:grpSpPr>
          <a:xfrm>
            <a:off x="9175780" y="6429694"/>
            <a:ext cx="2506850" cy="2508458"/>
            <a:chOff x="0" y="0"/>
            <a:chExt cx="3367440" cy="3369600"/>
          </a:xfrm>
        </p:grpSpPr>
        <p:sp>
          <p:nvSpPr>
            <p:cNvPr id="21" name="Freeform 21"/>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48FCE"/>
            </a:solidFill>
          </p:spPr>
          <p:txBody>
            <a:bodyPr/>
            <a:lstStyle/>
            <a:p>
              <a:endParaRPr lang="en-US"/>
            </a:p>
          </p:txBody>
        </p:sp>
      </p:grpSp>
      <p:grpSp>
        <p:nvGrpSpPr>
          <p:cNvPr id="22" name="Group 22"/>
          <p:cNvGrpSpPr/>
          <p:nvPr/>
        </p:nvGrpSpPr>
        <p:grpSpPr>
          <a:xfrm>
            <a:off x="13216650" y="4313460"/>
            <a:ext cx="2507386" cy="2505778"/>
            <a:chOff x="0" y="0"/>
            <a:chExt cx="3368160" cy="3366000"/>
          </a:xfrm>
        </p:grpSpPr>
        <p:sp>
          <p:nvSpPr>
            <p:cNvPr id="23" name="Freeform 23"/>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048FCE"/>
            </a:solidFill>
          </p:spPr>
          <p:txBody>
            <a:bodyPr/>
            <a:lstStyle/>
            <a:p>
              <a:endParaRPr lang="en-US" dirty="0"/>
            </a:p>
          </p:txBody>
        </p:sp>
      </p:grpSp>
      <p:sp>
        <p:nvSpPr>
          <p:cNvPr id="24" name="Freeform 24"/>
          <p:cNvSpPr/>
          <p:nvPr/>
        </p:nvSpPr>
        <p:spPr>
          <a:xfrm>
            <a:off x="1726744" y="7719336"/>
            <a:ext cx="881682" cy="894695"/>
          </a:xfrm>
          <a:custGeom>
            <a:avLst/>
            <a:gdLst/>
            <a:ahLst/>
            <a:cxnLst/>
            <a:rect l="l" t="t" r="r" b="b"/>
            <a:pathLst>
              <a:path w="881682" h="894695">
                <a:moveTo>
                  <a:pt x="0" y="0"/>
                </a:moveTo>
                <a:lnTo>
                  <a:pt x="881681" y="0"/>
                </a:lnTo>
                <a:lnTo>
                  <a:pt x="881681" y="894696"/>
                </a:lnTo>
                <a:lnTo>
                  <a:pt x="0" y="894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5447691" y="5074449"/>
            <a:ext cx="1378707" cy="1188195"/>
          </a:xfrm>
          <a:custGeom>
            <a:avLst/>
            <a:gdLst/>
            <a:ahLst/>
            <a:cxnLst/>
            <a:rect l="l" t="t" r="r" b="b"/>
            <a:pathLst>
              <a:path w="1378707" h="1188195">
                <a:moveTo>
                  <a:pt x="0" y="0"/>
                </a:moveTo>
                <a:lnTo>
                  <a:pt x="1378706" y="0"/>
                </a:lnTo>
                <a:lnTo>
                  <a:pt x="1378706" y="1188194"/>
                </a:lnTo>
                <a:lnTo>
                  <a:pt x="0" y="11881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a:off x="9872936" y="7113125"/>
            <a:ext cx="1112538" cy="1141597"/>
          </a:xfrm>
          <a:custGeom>
            <a:avLst/>
            <a:gdLst/>
            <a:ahLst/>
            <a:cxnLst/>
            <a:rect l="l" t="t" r="r" b="b"/>
            <a:pathLst>
              <a:path w="1112538" h="1141597">
                <a:moveTo>
                  <a:pt x="0" y="0"/>
                </a:moveTo>
                <a:lnTo>
                  <a:pt x="1112538" y="0"/>
                </a:lnTo>
                <a:lnTo>
                  <a:pt x="1112538" y="1141597"/>
                </a:lnTo>
                <a:lnTo>
                  <a:pt x="0" y="11415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a:off x="13673007" y="4789308"/>
            <a:ext cx="1594674" cy="1554082"/>
          </a:xfrm>
          <a:custGeom>
            <a:avLst/>
            <a:gdLst/>
            <a:ahLst/>
            <a:cxnLst/>
            <a:rect l="l" t="t" r="r" b="b"/>
            <a:pathLst>
              <a:path w="1594674" h="1554082">
                <a:moveTo>
                  <a:pt x="0" y="0"/>
                </a:moveTo>
                <a:lnTo>
                  <a:pt x="1594673" y="0"/>
                </a:lnTo>
                <a:lnTo>
                  <a:pt x="1594673" y="1554082"/>
                </a:lnTo>
                <a:lnTo>
                  <a:pt x="0" y="15540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8" name="TextBox 28"/>
          <p:cNvSpPr txBox="1"/>
          <p:nvPr/>
        </p:nvSpPr>
        <p:spPr>
          <a:xfrm>
            <a:off x="261030" y="4516315"/>
            <a:ext cx="3813109" cy="2358146"/>
          </a:xfrm>
          <a:prstGeom prst="rect">
            <a:avLst/>
          </a:prstGeom>
        </p:spPr>
        <p:txBody>
          <a:bodyPr lIns="0" tIns="0" rIns="0" bIns="0" rtlCol="0" anchor="t">
            <a:spAutoFit/>
          </a:bodyPr>
          <a:lstStyle/>
          <a:p>
            <a:pPr lvl="0">
              <a:lnSpc>
                <a:spcPts val="3055"/>
              </a:lnSpc>
              <a:spcBef>
                <a:spcPct val="0"/>
              </a:spcBef>
            </a:pPr>
            <a:r>
              <a:rPr lang="en-US" sz="2182" dirty="0">
                <a:solidFill>
                  <a:srgbClr val="000000"/>
                </a:solidFill>
                <a:latin typeface="Canva Sans"/>
                <a:ea typeface="Canva Sans"/>
                <a:cs typeface="Canva Sans"/>
                <a:sym typeface="Canva Sans"/>
              </a:rPr>
              <a:t>This validation can be used for further research in critical infrastructure and to assist with the automation process in the recent competitive market.</a:t>
            </a:r>
          </a:p>
        </p:txBody>
      </p:sp>
      <p:sp>
        <p:nvSpPr>
          <p:cNvPr id="29" name="TextBox 29"/>
          <p:cNvSpPr txBox="1"/>
          <p:nvPr/>
        </p:nvSpPr>
        <p:spPr>
          <a:xfrm>
            <a:off x="4610247" y="6981412"/>
            <a:ext cx="3714232" cy="1166345"/>
          </a:xfrm>
          <a:prstGeom prst="rect">
            <a:avLst/>
          </a:prstGeom>
        </p:spPr>
        <p:txBody>
          <a:bodyPr lIns="0" tIns="0" rIns="0" bIns="0" rtlCol="0" anchor="t">
            <a:spAutoFit/>
          </a:bodyPr>
          <a:lstStyle/>
          <a:p>
            <a:pPr lvl="0">
              <a:lnSpc>
                <a:spcPts val="3093"/>
              </a:lnSpc>
              <a:spcBef>
                <a:spcPct val="0"/>
              </a:spcBef>
            </a:pPr>
            <a:r>
              <a:rPr lang="en-US" sz="2209" dirty="0">
                <a:solidFill>
                  <a:srgbClr val="000000"/>
                </a:solidFill>
                <a:latin typeface="Canva Sans"/>
                <a:ea typeface="Canva Sans"/>
                <a:cs typeface="Canva Sans"/>
                <a:sym typeface="Canva Sans"/>
              </a:rPr>
              <a:t>Once validated, it can be further expanded to more sites for use in its facilities.</a:t>
            </a:r>
          </a:p>
        </p:txBody>
      </p:sp>
      <p:grpSp>
        <p:nvGrpSpPr>
          <p:cNvPr id="30" name="Group 30"/>
          <p:cNvGrpSpPr/>
          <p:nvPr/>
        </p:nvGrpSpPr>
        <p:grpSpPr>
          <a:xfrm>
            <a:off x="9144000" y="7754831"/>
            <a:ext cx="3101269" cy="1718401"/>
            <a:chOff x="0" y="0"/>
            <a:chExt cx="4165920" cy="2308320"/>
          </a:xfrm>
        </p:grpSpPr>
        <p:sp>
          <p:nvSpPr>
            <p:cNvPr id="31" name="Freeform 31"/>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048FCE"/>
            </a:solidFill>
          </p:spPr>
          <p:txBody>
            <a:bodyPr/>
            <a:lstStyle/>
            <a:p>
              <a:endParaRPr lang="en-US"/>
            </a:p>
          </p:txBody>
        </p:sp>
      </p:grpSp>
      <p:sp>
        <p:nvSpPr>
          <p:cNvPr id="32" name="TextBox 32"/>
          <p:cNvSpPr txBox="1"/>
          <p:nvPr/>
        </p:nvSpPr>
        <p:spPr>
          <a:xfrm>
            <a:off x="9021045" y="4279439"/>
            <a:ext cx="3679629" cy="1961434"/>
          </a:xfrm>
          <a:prstGeom prst="rect">
            <a:avLst/>
          </a:prstGeom>
        </p:spPr>
        <p:txBody>
          <a:bodyPr lIns="0" tIns="0" rIns="0" bIns="0" rtlCol="0" anchor="t">
            <a:spAutoFit/>
          </a:bodyPr>
          <a:lstStyle/>
          <a:p>
            <a:pPr lvl="0">
              <a:lnSpc>
                <a:spcPts val="3093"/>
              </a:lnSpc>
              <a:spcBef>
                <a:spcPct val="0"/>
              </a:spcBef>
            </a:pPr>
            <a:r>
              <a:rPr lang="en-US" sz="2209" dirty="0">
                <a:solidFill>
                  <a:srgbClr val="000000"/>
                </a:solidFill>
                <a:latin typeface="Canva Sans"/>
                <a:ea typeface="Canva Sans"/>
                <a:cs typeface="Canva Sans"/>
                <a:sym typeface="Canva Sans"/>
              </a:rPr>
              <a:t>The network transformation will address the business need for fast and secure operations</a:t>
            </a:r>
          </a:p>
        </p:txBody>
      </p:sp>
      <p:sp>
        <p:nvSpPr>
          <p:cNvPr id="33" name="TextBox 33"/>
          <p:cNvSpPr txBox="1"/>
          <p:nvPr/>
        </p:nvSpPr>
        <p:spPr>
          <a:xfrm>
            <a:off x="13178550" y="6905164"/>
            <a:ext cx="3135699" cy="1815241"/>
          </a:xfrm>
          <a:prstGeom prst="rect">
            <a:avLst/>
          </a:prstGeom>
        </p:spPr>
        <p:txBody>
          <a:bodyPr lIns="0" tIns="0" rIns="0" bIns="0" rtlCol="0" anchor="t">
            <a:spAutoFit/>
          </a:bodyPr>
          <a:lstStyle/>
          <a:p>
            <a:pPr>
              <a:lnSpc>
                <a:spcPts val="3553"/>
              </a:lnSpc>
            </a:pPr>
            <a:r>
              <a:rPr lang="en-US" sz="2537" dirty="0">
                <a:solidFill>
                  <a:srgbClr val="000000"/>
                </a:solidFill>
                <a:latin typeface="Canva Sans"/>
                <a:ea typeface="Canva Sans"/>
                <a:cs typeface="Canva Sans"/>
                <a:sym typeface="Canva Sans"/>
              </a:rPr>
              <a:t>Which results in a profitable business for our industrial partner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143" y="0"/>
            <a:ext cx="18273712" cy="10287000"/>
            <a:chOff x="0" y="0"/>
            <a:chExt cx="24364950" cy="13716000"/>
          </a:xfrm>
        </p:grpSpPr>
        <p:sp>
          <p:nvSpPr>
            <p:cNvPr id="3" name="Freeform 3"/>
            <p:cNvSpPr/>
            <p:nvPr/>
          </p:nvSpPr>
          <p:spPr>
            <a:xfrm>
              <a:off x="0" y="0"/>
              <a:ext cx="24364950" cy="13716000"/>
            </a:xfrm>
            <a:custGeom>
              <a:avLst/>
              <a:gdLst/>
              <a:ahLst/>
              <a:cxnLst/>
              <a:rect l="l" t="t" r="r" b="b"/>
              <a:pathLst>
                <a:path w="24364950" h="13716000">
                  <a:moveTo>
                    <a:pt x="0" y="0"/>
                  </a:moveTo>
                  <a:lnTo>
                    <a:pt x="24364950" y="0"/>
                  </a:lnTo>
                  <a:lnTo>
                    <a:pt x="24364950" y="13716000"/>
                  </a:lnTo>
                  <a:lnTo>
                    <a:pt x="0" y="13716000"/>
                  </a:lnTo>
                  <a:lnTo>
                    <a:pt x="0" y="0"/>
                  </a:lnTo>
                  <a:close/>
                </a:path>
              </a:pathLst>
            </a:custGeom>
            <a:blipFill>
              <a:blip r:embed="rId2"/>
              <a:stretch>
                <a:fillRect r="-71"/>
              </a:stretch>
            </a:blipFill>
          </p:spPr>
          <p:txBody>
            <a:bodyPr/>
            <a:lstStyle/>
            <a:p>
              <a:endParaRPr lang="en-US"/>
            </a:p>
          </p:txBody>
        </p:sp>
      </p:grpSp>
      <p:grpSp>
        <p:nvGrpSpPr>
          <p:cNvPr id="4" name="Group 4"/>
          <p:cNvGrpSpPr>
            <a:grpSpLocks noChangeAspect="1"/>
          </p:cNvGrpSpPr>
          <p:nvPr/>
        </p:nvGrpSpPr>
        <p:grpSpPr>
          <a:xfrm>
            <a:off x="-9525" y="0"/>
            <a:ext cx="18273712" cy="10287000"/>
            <a:chOff x="0" y="0"/>
            <a:chExt cx="24364950" cy="13716000"/>
          </a:xfrm>
        </p:grpSpPr>
        <p:sp>
          <p:nvSpPr>
            <p:cNvPr id="5" name="Freeform 5"/>
            <p:cNvSpPr/>
            <p:nvPr/>
          </p:nvSpPr>
          <p:spPr>
            <a:xfrm>
              <a:off x="0" y="0"/>
              <a:ext cx="24364950" cy="13716000"/>
            </a:xfrm>
            <a:custGeom>
              <a:avLst/>
              <a:gdLst/>
              <a:ahLst/>
              <a:cxnLst/>
              <a:rect l="l" t="t" r="r" b="b"/>
              <a:pathLst>
                <a:path w="24364950" h="13716000">
                  <a:moveTo>
                    <a:pt x="0" y="0"/>
                  </a:moveTo>
                  <a:lnTo>
                    <a:pt x="24364950" y="0"/>
                  </a:lnTo>
                  <a:lnTo>
                    <a:pt x="24364950" y="13716000"/>
                  </a:lnTo>
                  <a:lnTo>
                    <a:pt x="0" y="13716000"/>
                  </a:lnTo>
                  <a:lnTo>
                    <a:pt x="0" y="0"/>
                  </a:lnTo>
                  <a:close/>
                </a:path>
              </a:pathLst>
            </a:custGeom>
            <a:blipFill>
              <a:blip r:embed="rId3"/>
              <a:stretch>
                <a:fillRect r="-71"/>
              </a:stretch>
            </a:blipFill>
          </p:spPr>
          <p:txBody>
            <a:bodyPr/>
            <a:lstStyle/>
            <a:p>
              <a:endParaRPr lang="en-US"/>
            </a:p>
          </p:txBody>
        </p:sp>
      </p:grpSp>
      <p:sp>
        <p:nvSpPr>
          <p:cNvPr id="6" name="TextBox 6"/>
          <p:cNvSpPr txBox="1"/>
          <p:nvPr/>
        </p:nvSpPr>
        <p:spPr>
          <a:xfrm>
            <a:off x="4110171" y="3238500"/>
            <a:ext cx="9441567" cy="2093228"/>
          </a:xfrm>
          <a:prstGeom prst="rect">
            <a:avLst/>
          </a:prstGeom>
        </p:spPr>
        <p:txBody>
          <a:bodyPr wrap="square" lIns="0" tIns="0" rIns="0" bIns="0" rtlCol="0" anchor="t">
            <a:spAutoFit/>
          </a:bodyPr>
          <a:lstStyle/>
          <a:p>
            <a:pPr marL="0" lvl="0" indent="0" algn="ctr">
              <a:lnSpc>
                <a:spcPts val="17214"/>
              </a:lnSpc>
              <a:spcBef>
                <a:spcPct val="0"/>
              </a:spcBef>
            </a:pPr>
            <a:r>
              <a:rPr lang="en-US" sz="12296" b="1" dirty="0">
                <a:solidFill>
                  <a:srgbClr val="FFFFFF"/>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143" y="0"/>
            <a:ext cx="18273712" cy="10287000"/>
            <a:chOff x="0" y="0"/>
            <a:chExt cx="24364950" cy="13716000"/>
          </a:xfrm>
        </p:grpSpPr>
        <p:sp>
          <p:nvSpPr>
            <p:cNvPr id="3" name="Freeform 3"/>
            <p:cNvSpPr/>
            <p:nvPr/>
          </p:nvSpPr>
          <p:spPr>
            <a:xfrm>
              <a:off x="0" y="0"/>
              <a:ext cx="24364950" cy="13716000"/>
            </a:xfrm>
            <a:custGeom>
              <a:avLst/>
              <a:gdLst/>
              <a:ahLst/>
              <a:cxnLst/>
              <a:rect l="l" t="t" r="r" b="b"/>
              <a:pathLst>
                <a:path w="24364950" h="13716000">
                  <a:moveTo>
                    <a:pt x="0" y="0"/>
                  </a:moveTo>
                  <a:lnTo>
                    <a:pt x="24364950" y="0"/>
                  </a:lnTo>
                  <a:lnTo>
                    <a:pt x="24364950" y="13716000"/>
                  </a:lnTo>
                  <a:lnTo>
                    <a:pt x="0" y="13716000"/>
                  </a:lnTo>
                  <a:lnTo>
                    <a:pt x="0" y="0"/>
                  </a:lnTo>
                  <a:close/>
                </a:path>
              </a:pathLst>
            </a:custGeom>
            <a:blipFill>
              <a:blip r:embed="rId2"/>
              <a:stretch>
                <a:fillRect r="-71"/>
              </a:stretch>
            </a:blipFill>
          </p:spPr>
          <p:txBody>
            <a:bodyPr/>
            <a:lstStyle/>
            <a:p>
              <a:endParaRPr lang="en-US"/>
            </a:p>
          </p:txBody>
        </p:sp>
      </p:grpSp>
      <p:grpSp>
        <p:nvGrpSpPr>
          <p:cNvPr id="4" name="Group 4"/>
          <p:cNvGrpSpPr>
            <a:grpSpLocks noChangeAspect="1"/>
          </p:cNvGrpSpPr>
          <p:nvPr/>
        </p:nvGrpSpPr>
        <p:grpSpPr>
          <a:xfrm>
            <a:off x="457200" y="0"/>
            <a:ext cx="18273712" cy="10287000"/>
            <a:chOff x="0" y="0"/>
            <a:chExt cx="24364950" cy="13716000"/>
          </a:xfrm>
        </p:grpSpPr>
        <p:sp>
          <p:nvSpPr>
            <p:cNvPr id="5" name="Freeform 5" descr="A picture containing device  Description automatically generated"/>
            <p:cNvSpPr/>
            <p:nvPr/>
          </p:nvSpPr>
          <p:spPr>
            <a:xfrm>
              <a:off x="0" y="0"/>
              <a:ext cx="24364950" cy="13716000"/>
            </a:xfrm>
            <a:custGeom>
              <a:avLst/>
              <a:gdLst/>
              <a:ahLst/>
              <a:cxnLst/>
              <a:rect l="l" t="t" r="r" b="b"/>
              <a:pathLst>
                <a:path w="24364950" h="13716000">
                  <a:moveTo>
                    <a:pt x="0" y="0"/>
                  </a:moveTo>
                  <a:lnTo>
                    <a:pt x="24364950" y="0"/>
                  </a:lnTo>
                  <a:lnTo>
                    <a:pt x="24364950" y="13716000"/>
                  </a:lnTo>
                  <a:lnTo>
                    <a:pt x="0" y="13716000"/>
                  </a:lnTo>
                  <a:lnTo>
                    <a:pt x="0" y="0"/>
                  </a:lnTo>
                  <a:close/>
                </a:path>
              </a:pathLst>
            </a:custGeom>
            <a:blipFill>
              <a:blip r:embed="rId3"/>
              <a:stretch>
                <a:fillRect l="-35" r="-35"/>
              </a:stretch>
            </a:blipFill>
          </p:spPr>
          <p:txBody>
            <a:bodyPr/>
            <a:lstStyle/>
            <a:p>
              <a:endParaRPr lang="en-US"/>
            </a:p>
          </p:txBody>
        </p:sp>
      </p:grpSp>
      <p:sp>
        <p:nvSpPr>
          <p:cNvPr id="6" name="TextBox 6"/>
          <p:cNvSpPr txBox="1"/>
          <p:nvPr/>
        </p:nvSpPr>
        <p:spPr>
          <a:xfrm>
            <a:off x="1028700" y="3845039"/>
            <a:ext cx="9394685" cy="4388509"/>
          </a:xfrm>
          <a:prstGeom prst="rect">
            <a:avLst/>
          </a:prstGeom>
        </p:spPr>
        <p:txBody>
          <a:bodyPr lIns="0" tIns="0" rIns="0" bIns="0" rtlCol="0" anchor="t">
            <a:spAutoFit/>
          </a:bodyPr>
          <a:lstStyle/>
          <a:p>
            <a:pPr marL="1334998" lvl="1" indent="-667499" algn="l">
              <a:lnSpc>
                <a:spcPts val="8656"/>
              </a:lnSpc>
              <a:buFont typeface="Arial"/>
              <a:buChar char="•"/>
            </a:pPr>
            <a:r>
              <a:rPr lang="en-US" sz="6183" b="1" dirty="0">
                <a:solidFill>
                  <a:srgbClr val="FFFFFF"/>
                </a:solidFill>
                <a:latin typeface="Canva Sans Bold"/>
                <a:ea typeface="Canva Sans Bold"/>
                <a:cs typeface="Canva Sans Bold"/>
                <a:sym typeface="Canva Sans Bold"/>
              </a:rPr>
              <a:t>Background</a:t>
            </a:r>
          </a:p>
          <a:p>
            <a:pPr marL="1334998" lvl="1" indent="-667499" algn="l">
              <a:lnSpc>
                <a:spcPts val="8656"/>
              </a:lnSpc>
              <a:buFont typeface="Arial"/>
              <a:buChar char="•"/>
            </a:pPr>
            <a:r>
              <a:rPr lang="en-US" sz="6183" b="1" dirty="0">
                <a:solidFill>
                  <a:srgbClr val="FFFFFF"/>
                </a:solidFill>
                <a:latin typeface="Canva Sans Bold"/>
                <a:ea typeface="Canva Sans Bold"/>
                <a:cs typeface="Canva Sans Bold"/>
                <a:sym typeface="Canva Sans Bold"/>
              </a:rPr>
              <a:t>Challenges</a:t>
            </a:r>
          </a:p>
          <a:p>
            <a:pPr marL="1334998" lvl="1" indent="-667499" algn="l">
              <a:lnSpc>
                <a:spcPts val="8656"/>
              </a:lnSpc>
              <a:buFont typeface="Arial"/>
              <a:buChar char="•"/>
            </a:pPr>
            <a:r>
              <a:rPr lang="en-US" sz="6183" b="1" u="none" strike="noStrike" dirty="0">
                <a:solidFill>
                  <a:srgbClr val="FFFFFF"/>
                </a:solidFill>
                <a:latin typeface="Canva Sans Bold"/>
                <a:ea typeface="Canva Sans Bold"/>
                <a:cs typeface="Canva Sans Bold"/>
                <a:sym typeface="Canva Sans Bold"/>
              </a:rPr>
              <a:t>Achievement</a:t>
            </a:r>
          </a:p>
          <a:p>
            <a:pPr marL="1334998" lvl="1" indent="-667499" algn="l">
              <a:lnSpc>
                <a:spcPts val="8656"/>
              </a:lnSpc>
              <a:buFont typeface="Arial"/>
              <a:buChar char="•"/>
            </a:pPr>
            <a:r>
              <a:rPr lang="en-US" sz="6183" b="1" u="none" strike="noStrike" dirty="0">
                <a:solidFill>
                  <a:srgbClr val="FFFFFF"/>
                </a:solidFill>
                <a:latin typeface="Canva Sans Bold"/>
                <a:ea typeface="Canva Sans Bold"/>
                <a:cs typeface="Canva Sans Bold"/>
                <a:sym typeface="Canva Sans Bold"/>
              </a:rPr>
              <a:t>Impact</a:t>
            </a:r>
          </a:p>
        </p:txBody>
      </p:sp>
      <p:sp>
        <p:nvSpPr>
          <p:cNvPr id="7" name="TextBox 7"/>
          <p:cNvSpPr txBox="1"/>
          <p:nvPr/>
        </p:nvSpPr>
        <p:spPr>
          <a:xfrm>
            <a:off x="1243453" y="800100"/>
            <a:ext cx="8205347" cy="2061398"/>
          </a:xfrm>
          <a:prstGeom prst="rect">
            <a:avLst/>
          </a:prstGeom>
        </p:spPr>
        <p:txBody>
          <a:bodyPr wrap="square" lIns="0" tIns="0" rIns="0" bIns="0" rtlCol="0" anchor="t">
            <a:spAutoFit/>
          </a:bodyPr>
          <a:lstStyle/>
          <a:p>
            <a:pPr marL="0" lvl="0" indent="0" algn="ctr">
              <a:lnSpc>
                <a:spcPts val="17214"/>
              </a:lnSpc>
              <a:spcBef>
                <a:spcPct val="0"/>
              </a:spcBef>
            </a:pPr>
            <a:r>
              <a:rPr lang="en-US" sz="12296" b="1" dirty="0">
                <a:solidFill>
                  <a:srgbClr val="FFFFFF"/>
                </a:solidFill>
                <a:latin typeface="Canva Sans Bold"/>
                <a:ea typeface="Canva Sans Bold"/>
                <a:cs typeface="Canva Sans Bold"/>
                <a:sym typeface="Canva Sans Bold"/>
              </a:rPr>
              <a:t>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18E54-78FA-8F38-7E81-4D152E7373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770C34-42E4-25CF-41B0-6CE5D1E88A58}"/>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a:extLst>
              <a:ext uri="{FF2B5EF4-FFF2-40B4-BE49-F238E27FC236}">
                <a16:creationId xmlns:a16="http://schemas.microsoft.com/office/drawing/2014/main" id="{DAB89637-CE55-97A3-1AF7-489DF9B5F335}"/>
              </a:ext>
            </a:extLst>
          </p:cNvPr>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4"/>
            <a:stretch>
              <a:fillRect t="-86495"/>
            </a:stretch>
          </a:blipFill>
        </p:spPr>
        <p:txBody>
          <a:bodyPr/>
          <a:lstStyle/>
          <a:p>
            <a:endParaRPr lang="en-US"/>
          </a:p>
        </p:txBody>
      </p:sp>
      <p:grpSp>
        <p:nvGrpSpPr>
          <p:cNvPr id="4" name="Group 4">
            <a:extLst>
              <a:ext uri="{FF2B5EF4-FFF2-40B4-BE49-F238E27FC236}">
                <a16:creationId xmlns:a16="http://schemas.microsoft.com/office/drawing/2014/main" id="{CC3BBC88-CF24-36FF-97B1-B9BF27633327}"/>
              </a:ext>
            </a:extLst>
          </p:cNvPr>
          <p:cNvGrpSpPr>
            <a:grpSpLocks noChangeAspect="1"/>
          </p:cNvGrpSpPr>
          <p:nvPr/>
        </p:nvGrpSpPr>
        <p:grpSpPr>
          <a:xfrm>
            <a:off x="0" y="79290"/>
            <a:ext cx="18273712" cy="10287000"/>
            <a:chOff x="0" y="0"/>
            <a:chExt cx="24364950" cy="13716000"/>
          </a:xfrm>
        </p:grpSpPr>
        <p:sp>
          <p:nvSpPr>
            <p:cNvPr id="5" name="Freeform 5">
              <a:extLst>
                <a:ext uri="{FF2B5EF4-FFF2-40B4-BE49-F238E27FC236}">
                  <a16:creationId xmlns:a16="http://schemas.microsoft.com/office/drawing/2014/main" id="{B35E87DC-478F-285B-6CDD-7494F1ECAE20}"/>
                </a:ext>
              </a:extLst>
            </p:cNvPr>
            <p:cNvSpPr/>
            <p:nvPr/>
          </p:nvSpPr>
          <p:spPr>
            <a:xfrm>
              <a:off x="0" y="0"/>
              <a:ext cx="24364950" cy="13716000"/>
            </a:xfrm>
            <a:custGeom>
              <a:avLst/>
              <a:gdLst/>
              <a:ahLst/>
              <a:cxnLst/>
              <a:rect l="l" t="t" r="r" b="b"/>
              <a:pathLst>
                <a:path w="24364950" h="13716000">
                  <a:moveTo>
                    <a:pt x="0" y="0"/>
                  </a:moveTo>
                  <a:lnTo>
                    <a:pt x="24364950" y="0"/>
                  </a:lnTo>
                  <a:lnTo>
                    <a:pt x="24364950" y="13716000"/>
                  </a:lnTo>
                  <a:lnTo>
                    <a:pt x="0" y="13716000"/>
                  </a:lnTo>
                  <a:lnTo>
                    <a:pt x="0" y="0"/>
                  </a:lnTo>
                  <a:close/>
                </a:path>
              </a:pathLst>
            </a:custGeom>
            <a:blipFill>
              <a:blip r:embed="rId5"/>
              <a:stretch>
                <a:fillRect r="-71"/>
              </a:stretch>
            </a:blipFill>
          </p:spPr>
          <p:txBody>
            <a:bodyPr/>
            <a:lstStyle/>
            <a:p>
              <a:endParaRPr lang="en-US"/>
            </a:p>
          </p:txBody>
        </p:sp>
      </p:grpSp>
      <p:grpSp>
        <p:nvGrpSpPr>
          <p:cNvPr id="6" name="Group 6">
            <a:extLst>
              <a:ext uri="{FF2B5EF4-FFF2-40B4-BE49-F238E27FC236}">
                <a16:creationId xmlns:a16="http://schemas.microsoft.com/office/drawing/2014/main" id="{D489FB90-FF2D-64B9-7ED2-8EA4BC333402}"/>
              </a:ext>
            </a:extLst>
          </p:cNvPr>
          <p:cNvGrpSpPr>
            <a:grpSpLocks noChangeAspect="1"/>
          </p:cNvGrpSpPr>
          <p:nvPr/>
        </p:nvGrpSpPr>
        <p:grpSpPr>
          <a:xfrm>
            <a:off x="9776421" y="57520"/>
            <a:ext cx="9041743" cy="10171961"/>
            <a:chOff x="0" y="0"/>
            <a:chExt cx="5370413" cy="6041715"/>
          </a:xfrm>
        </p:grpSpPr>
        <p:sp>
          <p:nvSpPr>
            <p:cNvPr id="7" name="Freeform 7">
              <a:extLst>
                <a:ext uri="{FF2B5EF4-FFF2-40B4-BE49-F238E27FC236}">
                  <a16:creationId xmlns:a16="http://schemas.microsoft.com/office/drawing/2014/main" id="{1A034FA8-5C86-BF84-D662-E636C42928A8}"/>
                </a:ext>
              </a:extLst>
            </p:cNvPr>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8" name="Freeform 8">
              <a:extLst>
                <a:ext uri="{FF2B5EF4-FFF2-40B4-BE49-F238E27FC236}">
                  <a16:creationId xmlns:a16="http://schemas.microsoft.com/office/drawing/2014/main" id="{DD4BBA61-08C5-A9C6-0325-F0844E8FBEE5}"/>
                </a:ext>
              </a:extLst>
            </p:cNvPr>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6"/>
              <a:stretch>
                <a:fillRect l="-69867" r="-69867"/>
              </a:stretch>
            </a:blipFill>
          </p:spPr>
          <p:txBody>
            <a:bodyPr/>
            <a:lstStyle/>
            <a:p>
              <a:endParaRPr lang="en-US"/>
            </a:p>
          </p:txBody>
        </p:sp>
      </p:grpSp>
      <p:grpSp>
        <p:nvGrpSpPr>
          <p:cNvPr id="9" name="Group 9">
            <a:extLst>
              <a:ext uri="{FF2B5EF4-FFF2-40B4-BE49-F238E27FC236}">
                <a16:creationId xmlns:a16="http://schemas.microsoft.com/office/drawing/2014/main" id="{2605013E-7342-6AD4-F03F-7D1DBA73DC81}"/>
              </a:ext>
            </a:extLst>
          </p:cNvPr>
          <p:cNvGrpSpPr/>
          <p:nvPr/>
        </p:nvGrpSpPr>
        <p:grpSpPr>
          <a:xfrm>
            <a:off x="-3575749" y="831787"/>
            <a:ext cx="15859325" cy="2258023"/>
            <a:chOff x="0" y="0"/>
            <a:chExt cx="1537211" cy="218865"/>
          </a:xfrm>
        </p:grpSpPr>
        <p:sp>
          <p:nvSpPr>
            <p:cNvPr id="10" name="Freeform 10">
              <a:extLst>
                <a:ext uri="{FF2B5EF4-FFF2-40B4-BE49-F238E27FC236}">
                  <a16:creationId xmlns:a16="http://schemas.microsoft.com/office/drawing/2014/main" id="{516ECDB2-974E-1D1E-EBFD-B29291DB9879}"/>
                </a:ext>
              </a:extLst>
            </p:cNvPr>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061BA"/>
            </a:solidFill>
            <a:ln cap="sq">
              <a:noFill/>
              <a:prstDash val="solid"/>
              <a:miter/>
            </a:ln>
          </p:spPr>
          <p:txBody>
            <a:bodyPr/>
            <a:lstStyle/>
            <a:p>
              <a:endParaRPr lang="en-US"/>
            </a:p>
          </p:txBody>
        </p:sp>
        <p:sp>
          <p:nvSpPr>
            <p:cNvPr id="11" name="TextBox 11">
              <a:extLst>
                <a:ext uri="{FF2B5EF4-FFF2-40B4-BE49-F238E27FC236}">
                  <a16:creationId xmlns:a16="http://schemas.microsoft.com/office/drawing/2014/main" id="{636C5AF0-AD7C-E2A0-4051-40F97D1BB95D}"/>
                </a:ext>
              </a:extLst>
            </p:cNvPr>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TextBox 12">
            <a:extLst>
              <a:ext uri="{FF2B5EF4-FFF2-40B4-BE49-F238E27FC236}">
                <a16:creationId xmlns:a16="http://schemas.microsoft.com/office/drawing/2014/main" id="{6E21FC0A-8BAB-F59D-6962-0DD4F9B7DD69}"/>
              </a:ext>
            </a:extLst>
          </p:cNvPr>
          <p:cNvSpPr txBox="1"/>
          <p:nvPr/>
        </p:nvSpPr>
        <p:spPr>
          <a:xfrm>
            <a:off x="766967" y="1285809"/>
            <a:ext cx="8772006" cy="1349981"/>
          </a:xfrm>
          <a:prstGeom prst="rect">
            <a:avLst/>
          </a:prstGeom>
        </p:spPr>
        <p:txBody>
          <a:bodyPr lIns="0" tIns="0" rIns="0" bIns="0" rtlCol="0" anchor="t">
            <a:spAutoFit/>
          </a:bodyPr>
          <a:lstStyle/>
          <a:p>
            <a:pPr marL="0" lvl="0" indent="0" algn="ctr">
              <a:lnSpc>
                <a:spcPts val="11080"/>
              </a:lnSpc>
              <a:spcBef>
                <a:spcPct val="0"/>
              </a:spcBef>
            </a:pPr>
            <a:r>
              <a:rPr lang="en-US" sz="8029" b="1" spc="64">
                <a:solidFill>
                  <a:srgbClr val="FFFFFF"/>
                </a:solidFill>
                <a:latin typeface="Code Pro Bold"/>
                <a:ea typeface="Code Pro Bold"/>
                <a:cs typeface="Code Pro Bold"/>
                <a:sym typeface="Code Pro Bold"/>
              </a:rPr>
              <a:t>BACKGROUND</a:t>
            </a:r>
          </a:p>
        </p:txBody>
      </p:sp>
      <p:sp>
        <p:nvSpPr>
          <p:cNvPr id="13" name="TextBox 13">
            <a:extLst>
              <a:ext uri="{FF2B5EF4-FFF2-40B4-BE49-F238E27FC236}">
                <a16:creationId xmlns:a16="http://schemas.microsoft.com/office/drawing/2014/main" id="{0081AC5B-8EA0-4CB9-D35F-BC3364C7DBC1}"/>
              </a:ext>
            </a:extLst>
          </p:cNvPr>
          <p:cNvSpPr txBox="1"/>
          <p:nvPr/>
        </p:nvSpPr>
        <p:spPr>
          <a:xfrm>
            <a:off x="766966" y="3741387"/>
            <a:ext cx="12568033" cy="5509329"/>
          </a:xfrm>
          <a:prstGeom prst="rect">
            <a:avLst/>
          </a:prstGeom>
        </p:spPr>
        <p:txBody>
          <a:bodyPr wrap="square" lIns="0" tIns="0" rIns="0" bIns="0" rtlCol="0" anchor="t">
            <a:spAutoFit/>
          </a:bodyPr>
          <a:lstStyle/>
          <a:p>
            <a:pPr lvl="0">
              <a:lnSpc>
                <a:spcPts val="6221"/>
              </a:lnSpc>
              <a:spcBef>
                <a:spcPct val="0"/>
              </a:spcBef>
            </a:pPr>
            <a:r>
              <a:rPr lang="en-US" sz="4444" dirty="0">
                <a:solidFill>
                  <a:srgbClr val="000000"/>
                </a:solidFill>
                <a:latin typeface="Code Pro"/>
                <a:ea typeface="Code Pro"/>
                <a:cs typeface="Code Pro"/>
                <a:sym typeface="Code Pro"/>
              </a:rPr>
              <a:t>The partnership.</a:t>
            </a:r>
          </a:p>
          <a:p>
            <a:pPr marL="914400" lvl="0" indent="-914400">
              <a:lnSpc>
                <a:spcPts val="6221"/>
              </a:lnSpc>
              <a:spcBef>
                <a:spcPct val="0"/>
              </a:spcBef>
              <a:buAutoNum type="alphaLcPeriod"/>
            </a:pPr>
            <a:r>
              <a:rPr lang="en-US" sz="4444" dirty="0">
                <a:solidFill>
                  <a:srgbClr val="000000"/>
                </a:solidFill>
                <a:latin typeface="Code Pro"/>
                <a:ea typeface="Code Pro"/>
                <a:cs typeface="Code Pro"/>
                <a:sym typeface="Code Pro"/>
              </a:rPr>
              <a:t>Industrial Partner</a:t>
            </a:r>
          </a:p>
          <a:p>
            <a:pPr lvl="0">
              <a:lnSpc>
                <a:spcPts val="6221"/>
              </a:lnSpc>
              <a:spcBef>
                <a:spcPct val="0"/>
              </a:spcBef>
            </a:pPr>
            <a:r>
              <a:rPr lang="en-US" sz="4444" dirty="0">
                <a:solidFill>
                  <a:srgbClr val="000000"/>
                </a:solidFill>
                <a:latin typeface="Code Pro"/>
                <a:ea typeface="Code Pro"/>
                <a:cs typeface="Code Pro"/>
                <a:sym typeface="Code Pro"/>
              </a:rPr>
              <a:t>		Reducing diesel use</a:t>
            </a:r>
          </a:p>
          <a:p>
            <a:pPr lvl="0">
              <a:lnSpc>
                <a:spcPts val="6221"/>
              </a:lnSpc>
              <a:spcBef>
                <a:spcPct val="0"/>
              </a:spcBef>
            </a:pPr>
            <a:r>
              <a:rPr lang="en-US" sz="4444" dirty="0">
                <a:solidFill>
                  <a:srgbClr val="000000"/>
                </a:solidFill>
                <a:latin typeface="Code Pro"/>
                <a:ea typeface="Code Pro"/>
                <a:cs typeface="Code Pro"/>
                <a:sym typeface="Code Pro"/>
              </a:rPr>
              <a:t>		low-carbon technologies</a:t>
            </a:r>
          </a:p>
          <a:p>
            <a:pPr lvl="0">
              <a:lnSpc>
                <a:spcPts val="6221"/>
              </a:lnSpc>
              <a:spcBef>
                <a:spcPct val="0"/>
              </a:spcBef>
            </a:pPr>
            <a:r>
              <a:rPr lang="en-US" sz="4444" dirty="0">
                <a:solidFill>
                  <a:srgbClr val="000000"/>
                </a:solidFill>
                <a:latin typeface="Code Pro"/>
                <a:ea typeface="Code Pro"/>
                <a:cs typeface="Code Pro"/>
                <a:sym typeface="Code Pro"/>
              </a:rPr>
              <a:t>		</a:t>
            </a:r>
            <a:r>
              <a:rPr lang="en-US" sz="4444" dirty="0" err="1">
                <a:solidFill>
                  <a:srgbClr val="000000"/>
                </a:solidFill>
                <a:latin typeface="Code Pro"/>
                <a:ea typeface="Code Pro"/>
                <a:cs typeface="Code Pro"/>
                <a:sym typeface="Code Pro"/>
              </a:rPr>
              <a:t>Maximising</a:t>
            </a:r>
            <a:r>
              <a:rPr lang="en-US" sz="4444" dirty="0">
                <a:solidFill>
                  <a:srgbClr val="000000"/>
                </a:solidFill>
                <a:latin typeface="Code Pro"/>
                <a:ea typeface="Code Pro"/>
                <a:cs typeface="Code Pro"/>
                <a:sym typeface="Code Pro"/>
              </a:rPr>
              <a:t> renewable energy</a:t>
            </a:r>
          </a:p>
          <a:p>
            <a:pPr marL="914400" lvl="0" indent="-914400">
              <a:lnSpc>
                <a:spcPts val="6221"/>
              </a:lnSpc>
              <a:spcBef>
                <a:spcPct val="0"/>
              </a:spcBef>
              <a:buAutoNum type="alphaLcPeriod" startAt="2"/>
            </a:pPr>
            <a:r>
              <a:rPr lang="en-US" sz="4444" dirty="0">
                <a:solidFill>
                  <a:srgbClr val="000000"/>
                </a:solidFill>
                <a:latin typeface="Code Pro"/>
                <a:ea typeface="Code Pro"/>
                <a:cs typeface="Code Pro"/>
                <a:sym typeface="Code Pro"/>
              </a:rPr>
              <a:t>IP Tel Solution</a:t>
            </a:r>
          </a:p>
          <a:p>
            <a:pPr marL="914400" lvl="0" indent="-914400">
              <a:lnSpc>
                <a:spcPts val="6221"/>
              </a:lnSpc>
              <a:spcBef>
                <a:spcPct val="0"/>
              </a:spcBef>
              <a:buAutoNum type="alphaLcPeriod" startAt="2"/>
            </a:pPr>
            <a:r>
              <a:rPr lang="en-US" sz="4444" dirty="0">
                <a:solidFill>
                  <a:srgbClr val="000000"/>
                </a:solidFill>
                <a:latin typeface="Code Pro"/>
                <a:ea typeface="Code Pro"/>
                <a:cs typeface="Code Pro"/>
                <a:sym typeface="Code Pro"/>
              </a:rPr>
              <a:t>Innovation Central Canberra</a:t>
            </a:r>
          </a:p>
        </p:txBody>
      </p:sp>
      <p:sp>
        <p:nvSpPr>
          <p:cNvPr id="18" name="TextBox 17">
            <a:extLst>
              <a:ext uri="{FF2B5EF4-FFF2-40B4-BE49-F238E27FC236}">
                <a16:creationId xmlns:a16="http://schemas.microsoft.com/office/drawing/2014/main" id="{D540FFB6-B111-E4B0-BAA4-779D56D034D2}"/>
              </a:ext>
            </a:extLst>
          </p:cNvPr>
          <p:cNvSpPr txBox="1"/>
          <p:nvPr/>
        </p:nvSpPr>
        <p:spPr>
          <a:xfrm>
            <a:off x="783295" y="7048500"/>
            <a:ext cx="12415634" cy="400110"/>
          </a:xfrm>
          <a:prstGeom prst="rect">
            <a:avLst/>
          </a:prstGeom>
          <a:noFill/>
        </p:spPr>
        <p:txBody>
          <a:bodyPr wrap="square">
            <a:spAutoFit/>
          </a:bodyPr>
          <a:lstStyle/>
          <a:p>
            <a:pPr lvl="0">
              <a:spcBef>
                <a:spcPct val="0"/>
              </a:spcBef>
            </a:pPr>
            <a:endParaRPr lang="en-US" sz="2000" dirty="0">
              <a:solidFill>
                <a:srgbClr val="000000"/>
              </a:solidFill>
              <a:latin typeface="Code Pro"/>
              <a:ea typeface="Code Pro"/>
              <a:cs typeface="Code Pro"/>
              <a:sym typeface="Code Pro"/>
            </a:endParaRPr>
          </a:p>
        </p:txBody>
      </p:sp>
    </p:spTree>
    <p:custDataLst>
      <p:tags r:id="rId1"/>
    </p:custDataLst>
    <p:extLst>
      <p:ext uri="{BB962C8B-B14F-4D97-AF65-F5344CB8AC3E}">
        <p14:creationId xmlns:p14="http://schemas.microsoft.com/office/powerpoint/2010/main" val="104462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blinds(horizontal)">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blinds(horizontal)">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blinds(horizontal)">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blinds(horizontal)">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blinds(horizontal)">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73712" cy="10287000"/>
            <a:chOff x="0" y="0"/>
            <a:chExt cx="24364950" cy="13716000"/>
          </a:xfrm>
        </p:grpSpPr>
        <p:sp>
          <p:nvSpPr>
            <p:cNvPr id="3" name="Freeform 3"/>
            <p:cNvSpPr/>
            <p:nvPr/>
          </p:nvSpPr>
          <p:spPr>
            <a:xfrm>
              <a:off x="0" y="0"/>
              <a:ext cx="24364950" cy="13716000"/>
            </a:xfrm>
            <a:custGeom>
              <a:avLst/>
              <a:gdLst/>
              <a:ahLst/>
              <a:cxnLst/>
              <a:rect l="l" t="t" r="r" b="b"/>
              <a:pathLst>
                <a:path w="24364950" h="13716000">
                  <a:moveTo>
                    <a:pt x="0" y="0"/>
                  </a:moveTo>
                  <a:lnTo>
                    <a:pt x="24364950" y="0"/>
                  </a:lnTo>
                  <a:lnTo>
                    <a:pt x="24364950" y="13716000"/>
                  </a:lnTo>
                  <a:lnTo>
                    <a:pt x="0" y="13716000"/>
                  </a:lnTo>
                  <a:lnTo>
                    <a:pt x="0" y="0"/>
                  </a:lnTo>
                  <a:close/>
                </a:path>
              </a:pathLst>
            </a:custGeom>
            <a:blipFill>
              <a:blip r:embed="rId3"/>
              <a:stretch>
                <a:fillRect r="-71"/>
              </a:stretch>
            </a:blipFill>
          </p:spPr>
          <p:txBody>
            <a:bodyPr/>
            <a:lstStyle/>
            <a:p>
              <a:endParaRPr lang="en-US"/>
            </a:p>
          </p:txBody>
        </p:sp>
      </p:grpSp>
      <p:sp>
        <p:nvSpPr>
          <p:cNvPr id="5" name="TextBox 5"/>
          <p:cNvSpPr txBox="1"/>
          <p:nvPr/>
        </p:nvSpPr>
        <p:spPr>
          <a:xfrm>
            <a:off x="1800932" y="742738"/>
            <a:ext cx="6968180" cy="1566544"/>
          </a:xfrm>
          <a:prstGeom prst="rect">
            <a:avLst/>
          </a:prstGeom>
        </p:spPr>
        <p:txBody>
          <a:bodyPr wrap="square" lIns="0" tIns="0" rIns="0" bIns="0" rtlCol="0" anchor="t">
            <a:spAutoFit/>
          </a:bodyPr>
          <a:lstStyle/>
          <a:p>
            <a:pPr marL="0" lvl="0" indent="0" algn="ctr">
              <a:lnSpc>
                <a:spcPts val="12880"/>
              </a:lnSpc>
              <a:spcBef>
                <a:spcPct val="0"/>
              </a:spcBef>
            </a:pPr>
            <a:r>
              <a:rPr lang="en-US" sz="9200" b="1" dirty="0">
                <a:solidFill>
                  <a:srgbClr val="048FCE"/>
                </a:solidFill>
                <a:latin typeface="Code Pro Bold"/>
                <a:ea typeface="Code Pro Bold"/>
                <a:cs typeface="Code Pro Bold"/>
                <a:sym typeface="Code Pro Bold"/>
              </a:rPr>
              <a:t>Challenges</a:t>
            </a:r>
          </a:p>
        </p:txBody>
      </p:sp>
      <p:sp>
        <p:nvSpPr>
          <p:cNvPr id="6" name="TextBox 6"/>
          <p:cNvSpPr txBox="1"/>
          <p:nvPr/>
        </p:nvSpPr>
        <p:spPr>
          <a:xfrm>
            <a:off x="2440111" y="2566406"/>
            <a:ext cx="13671707" cy="1805302"/>
          </a:xfrm>
          <a:prstGeom prst="rect">
            <a:avLst/>
          </a:prstGeom>
        </p:spPr>
        <p:txBody>
          <a:bodyPr lIns="0" tIns="0" rIns="0" bIns="0" rtlCol="0" anchor="t">
            <a:spAutoFit/>
          </a:bodyPr>
          <a:lstStyle/>
          <a:p>
            <a:pPr lvl="0">
              <a:lnSpc>
                <a:spcPts val="4759"/>
              </a:lnSpc>
              <a:spcBef>
                <a:spcPct val="0"/>
              </a:spcBef>
            </a:pPr>
            <a:r>
              <a:rPr lang="en-US" sz="3399" dirty="0">
                <a:solidFill>
                  <a:srgbClr val="000000"/>
                </a:solidFill>
                <a:latin typeface="Canva Sans"/>
                <a:ea typeface="Canva Sans"/>
                <a:cs typeface="Canva Sans"/>
                <a:sym typeface="Canva Sans"/>
              </a:rPr>
              <a:t>The high demand for end-to-end supply chain solutions across various business sizes is the core objective for future digital transformation across our partner industrial operations.</a:t>
            </a:r>
          </a:p>
        </p:txBody>
      </p:sp>
      <p:grpSp>
        <p:nvGrpSpPr>
          <p:cNvPr id="7" name="Group 7"/>
          <p:cNvGrpSpPr/>
          <p:nvPr/>
        </p:nvGrpSpPr>
        <p:grpSpPr>
          <a:xfrm>
            <a:off x="1450304" y="4734371"/>
            <a:ext cx="2253695" cy="2254818"/>
            <a:chOff x="0" y="0"/>
            <a:chExt cx="1444320" cy="1445040"/>
          </a:xfrm>
        </p:grpSpPr>
        <p:sp>
          <p:nvSpPr>
            <p:cNvPr id="8" name="Freeform 8"/>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solidFill>
              <a:srgbClr val="048FCE"/>
            </a:solidFill>
          </p:spPr>
          <p:txBody>
            <a:bodyPr/>
            <a:lstStyle/>
            <a:p>
              <a:endParaRPr lang="en-US" dirty="0"/>
            </a:p>
          </p:txBody>
        </p:sp>
      </p:grpSp>
      <p:sp>
        <p:nvSpPr>
          <p:cNvPr id="9" name="Freeform 9"/>
          <p:cNvSpPr/>
          <p:nvPr/>
        </p:nvSpPr>
        <p:spPr>
          <a:xfrm>
            <a:off x="1734182" y="5009618"/>
            <a:ext cx="1685939" cy="1621567"/>
          </a:xfrm>
          <a:custGeom>
            <a:avLst/>
            <a:gdLst/>
            <a:ahLst/>
            <a:cxnLst/>
            <a:rect l="l" t="t" r="r" b="b"/>
            <a:pathLst>
              <a:path w="1685939" h="1621567">
                <a:moveTo>
                  <a:pt x="0" y="0"/>
                </a:moveTo>
                <a:lnTo>
                  <a:pt x="1685939" y="0"/>
                </a:lnTo>
                <a:lnTo>
                  <a:pt x="1685939" y="1621567"/>
                </a:lnTo>
                <a:lnTo>
                  <a:pt x="0" y="1621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5500601" y="4609891"/>
            <a:ext cx="2377773" cy="2379299"/>
            <a:chOff x="0" y="0"/>
            <a:chExt cx="3367440" cy="3369600"/>
          </a:xfrm>
        </p:grpSpPr>
        <p:sp>
          <p:nvSpPr>
            <p:cNvPr id="11" name="Freeform 11"/>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48FCE"/>
            </a:solidFill>
          </p:spPr>
          <p:txBody>
            <a:bodyPr/>
            <a:lstStyle/>
            <a:p>
              <a:endParaRPr lang="en-US"/>
            </a:p>
          </p:txBody>
        </p:sp>
      </p:grpSp>
      <p:sp>
        <p:nvSpPr>
          <p:cNvPr id="12" name="Freeform 12"/>
          <p:cNvSpPr/>
          <p:nvPr/>
        </p:nvSpPr>
        <p:spPr>
          <a:xfrm>
            <a:off x="6078809" y="4963098"/>
            <a:ext cx="1267036" cy="1565999"/>
          </a:xfrm>
          <a:custGeom>
            <a:avLst/>
            <a:gdLst/>
            <a:ahLst/>
            <a:cxnLst/>
            <a:rect l="l" t="t" r="r" b="b"/>
            <a:pathLst>
              <a:path w="1267036" h="1565999">
                <a:moveTo>
                  <a:pt x="0" y="0"/>
                </a:moveTo>
                <a:lnTo>
                  <a:pt x="1267035" y="0"/>
                </a:lnTo>
                <a:lnTo>
                  <a:pt x="1267035" y="1565999"/>
                </a:lnTo>
                <a:lnTo>
                  <a:pt x="0" y="15659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3" name="Group 13"/>
          <p:cNvGrpSpPr/>
          <p:nvPr/>
        </p:nvGrpSpPr>
        <p:grpSpPr>
          <a:xfrm>
            <a:off x="13961098" y="4670796"/>
            <a:ext cx="2316907" cy="2318393"/>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48FCE"/>
            </a:solidFill>
          </p:spPr>
          <p:txBody>
            <a:bodyPr/>
            <a:lstStyle/>
            <a:p>
              <a:endParaRPr lang="en-US"/>
            </a:p>
          </p:txBody>
        </p:sp>
      </p:grpSp>
      <p:sp>
        <p:nvSpPr>
          <p:cNvPr id="15" name="Freeform 15"/>
          <p:cNvSpPr/>
          <p:nvPr/>
        </p:nvSpPr>
        <p:spPr>
          <a:xfrm>
            <a:off x="14394699" y="4876304"/>
            <a:ext cx="1449705" cy="1845689"/>
          </a:xfrm>
          <a:custGeom>
            <a:avLst/>
            <a:gdLst/>
            <a:ahLst/>
            <a:cxnLst/>
            <a:rect l="l" t="t" r="r" b="b"/>
            <a:pathLst>
              <a:path w="1449705" h="1845689">
                <a:moveTo>
                  <a:pt x="0" y="0"/>
                </a:moveTo>
                <a:lnTo>
                  <a:pt x="1449705" y="0"/>
                </a:lnTo>
                <a:lnTo>
                  <a:pt x="1449705" y="1845690"/>
                </a:lnTo>
                <a:lnTo>
                  <a:pt x="0" y="18456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6" name="Group 16"/>
          <p:cNvGrpSpPr/>
          <p:nvPr/>
        </p:nvGrpSpPr>
        <p:grpSpPr>
          <a:xfrm>
            <a:off x="9808829" y="4765951"/>
            <a:ext cx="2221813" cy="2223239"/>
            <a:chOff x="0" y="0"/>
            <a:chExt cx="3367440" cy="3369600"/>
          </a:xfrm>
        </p:grpSpPr>
        <p:sp>
          <p:nvSpPr>
            <p:cNvPr id="17" name="Freeform 17"/>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48FCE"/>
            </a:solidFill>
          </p:spPr>
          <p:txBody>
            <a:bodyPr/>
            <a:lstStyle/>
            <a:p>
              <a:endParaRPr lang="en-US"/>
            </a:p>
          </p:txBody>
        </p:sp>
      </p:grpSp>
      <p:sp>
        <p:nvSpPr>
          <p:cNvPr id="18" name="Freeform 18"/>
          <p:cNvSpPr/>
          <p:nvPr/>
        </p:nvSpPr>
        <p:spPr>
          <a:xfrm>
            <a:off x="10159913" y="5103037"/>
            <a:ext cx="1565324" cy="1528147"/>
          </a:xfrm>
          <a:custGeom>
            <a:avLst/>
            <a:gdLst/>
            <a:ahLst/>
            <a:cxnLst/>
            <a:rect l="l" t="t" r="r" b="b"/>
            <a:pathLst>
              <a:path w="1565324" h="1528147">
                <a:moveTo>
                  <a:pt x="0" y="0"/>
                </a:moveTo>
                <a:lnTo>
                  <a:pt x="1565324" y="0"/>
                </a:lnTo>
                <a:lnTo>
                  <a:pt x="1565324" y="1528148"/>
                </a:lnTo>
                <a:lnTo>
                  <a:pt x="0" y="15281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TextBox 19"/>
          <p:cNvSpPr txBox="1"/>
          <p:nvPr/>
        </p:nvSpPr>
        <p:spPr>
          <a:xfrm>
            <a:off x="1175219" y="7055022"/>
            <a:ext cx="3480323" cy="1166088"/>
          </a:xfrm>
          <a:prstGeom prst="rect">
            <a:avLst/>
          </a:prstGeom>
        </p:spPr>
        <p:txBody>
          <a:bodyPr lIns="0" tIns="0" rIns="0" bIns="0" rtlCol="0" anchor="t">
            <a:spAutoFit/>
          </a:bodyPr>
          <a:lstStyle/>
          <a:p>
            <a:pPr lvl="0">
              <a:lnSpc>
                <a:spcPts val="3080"/>
              </a:lnSpc>
              <a:spcBef>
                <a:spcPct val="0"/>
              </a:spcBef>
            </a:pPr>
            <a:r>
              <a:rPr lang="en-US" sz="2200" dirty="0">
                <a:solidFill>
                  <a:srgbClr val="000000"/>
                </a:solidFill>
                <a:latin typeface="Canva Sans"/>
                <a:ea typeface="Canva Sans"/>
                <a:cs typeface="Canva Sans"/>
                <a:sym typeface="Canva Sans"/>
              </a:rPr>
              <a:t>Scalable for further Infrastructure requirements</a:t>
            </a:r>
          </a:p>
        </p:txBody>
      </p:sp>
      <p:sp>
        <p:nvSpPr>
          <p:cNvPr id="20" name="TextBox 20"/>
          <p:cNvSpPr txBox="1"/>
          <p:nvPr/>
        </p:nvSpPr>
        <p:spPr>
          <a:xfrm>
            <a:off x="4655542" y="7107149"/>
            <a:ext cx="4113570" cy="1166088"/>
          </a:xfrm>
          <a:prstGeom prst="rect">
            <a:avLst/>
          </a:prstGeom>
        </p:spPr>
        <p:txBody>
          <a:bodyPr lIns="0" tIns="0" rIns="0" bIns="0" rtlCol="0" anchor="t">
            <a:spAutoFit/>
          </a:bodyPr>
          <a:lstStyle/>
          <a:p>
            <a:pPr lvl="0">
              <a:lnSpc>
                <a:spcPts val="3080"/>
              </a:lnSpc>
              <a:spcBef>
                <a:spcPct val="0"/>
              </a:spcBef>
            </a:pPr>
            <a:r>
              <a:rPr lang="en-US" sz="2200" dirty="0">
                <a:solidFill>
                  <a:srgbClr val="000000"/>
                </a:solidFill>
                <a:latin typeface="Canva Sans"/>
                <a:ea typeface="Canva Sans"/>
                <a:cs typeface="Canva Sans"/>
                <a:sym typeface="Canva Sans"/>
              </a:rPr>
              <a:t>Align with the compliance under the Security of Critical Infrastructure (SOCI) Act </a:t>
            </a:r>
          </a:p>
        </p:txBody>
      </p:sp>
      <p:sp>
        <p:nvSpPr>
          <p:cNvPr id="21" name="TextBox 21"/>
          <p:cNvSpPr txBox="1"/>
          <p:nvPr/>
        </p:nvSpPr>
        <p:spPr>
          <a:xfrm>
            <a:off x="9342689" y="7107149"/>
            <a:ext cx="3645077" cy="1166088"/>
          </a:xfrm>
          <a:prstGeom prst="rect">
            <a:avLst/>
          </a:prstGeom>
        </p:spPr>
        <p:txBody>
          <a:bodyPr lIns="0" tIns="0" rIns="0" bIns="0" rtlCol="0" anchor="t">
            <a:spAutoFit/>
          </a:bodyPr>
          <a:lstStyle/>
          <a:p>
            <a:pPr lvl="0">
              <a:lnSpc>
                <a:spcPts val="3080"/>
              </a:lnSpc>
              <a:spcBef>
                <a:spcPct val="0"/>
              </a:spcBef>
            </a:pPr>
            <a:r>
              <a:rPr lang="en-US" sz="2200" dirty="0">
                <a:solidFill>
                  <a:srgbClr val="000000"/>
                </a:solidFill>
                <a:latin typeface="Canva Sans"/>
                <a:ea typeface="Canva Sans"/>
                <a:cs typeface="Canva Sans"/>
                <a:sym typeface="Canva Sans"/>
              </a:rPr>
              <a:t>Enhance reliability and coverage throughput across industrial sites.</a:t>
            </a:r>
          </a:p>
        </p:txBody>
      </p:sp>
      <p:sp>
        <p:nvSpPr>
          <p:cNvPr id="22" name="TextBox 22"/>
          <p:cNvSpPr txBox="1"/>
          <p:nvPr/>
        </p:nvSpPr>
        <p:spPr>
          <a:xfrm>
            <a:off x="13561343" y="7107149"/>
            <a:ext cx="3813508" cy="1165768"/>
          </a:xfrm>
          <a:prstGeom prst="rect">
            <a:avLst/>
          </a:prstGeom>
        </p:spPr>
        <p:txBody>
          <a:bodyPr lIns="0" tIns="0" rIns="0" bIns="0" rtlCol="0" anchor="t">
            <a:spAutoFit/>
          </a:bodyPr>
          <a:lstStyle/>
          <a:p>
            <a:pPr marL="0" lvl="0" indent="0">
              <a:lnSpc>
                <a:spcPts val="3067"/>
              </a:lnSpc>
              <a:spcBef>
                <a:spcPct val="0"/>
              </a:spcBef>
            </a:pPr>
            <a:r>
              <a:rPr lang="en-US" sz="2191" dirty="0">
                <a:solidFill>
                  <a:srgbClr val="000000"/>
                </a:solidFill>
                <a:latin typeface="Canva Sans"/>
                <a:ea typeface="Canva Sans"/>
                <a:cs typeface="Canva Sans"/>
                <a:sym typeface="Canva Sans"/>
              </a:rPr>
              <a:t>Serve as the basis for digital twin research and potential automation facilities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P spid="19"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289" y="0"/>
            <a:ext cx="3144168" cy="2738438"/>
            <a:chOff x="0" y="0"/>
            <a:chExt cx="4192224" cy="3651250"/>
          </a:xfrm>
        </p:grpSpPr>
        <p:sp>
          <p:nvSpPr>
            <p:cNvPr id="3" name="Freeform 3"/>
            <p:cNvSpPr/>
            <p:nvPr/>
          </p:nvSpPr>
          <p:spPr>
            <a:xfrm>
              <a:off x="0" y="0"/>
              <a:ext cx="4192270" cy="3651250"/>
            </a:xfrm>
            <a:custGeom>
              <a:avLst/>
              <a:gdLst/>
              <a:ahLst/>
              <a:cxnLst/>
              <a:rect l="l" t="t" r="r" b="b"/>
              <a:pathLst>
                <a:path w="4192270" h="3651250">
                  <a:moveTo>
                    <a:pt x="0" y="0"/>
                  </a:moveTo>
                  <a:lnTo>
                    <a:pt x="4192270" y="0"/>
                  </a:lnTo>
                  <a:lnTo>
                    <a:pt x="4192270" y="3651250"/>
                  </a:lnTo>
                  <a:lnTo>
                    <a:pt x="0" y="3651250"/>
                  </a:lnTo>
                  <a:lnTo>
                    <a:pt x="0" y="0"/>
                  </a:lnTo>
                  <a:close/>
                </a:path>
              </a:pathLst>
            </a:custGeom>
            <a:blipFill>
              <a:blip r:embed="rId4"/>
              <a:stretch>
                <a:fillRect r="-481591" b="-275643"/>
              </a:stretch>
            </a:blipFill>
          </p:spPr>
          <p:txBody>
            <a:bodyPr/>
            <a:lstStyle/>
            <a:p>
              <a:endParaRPr lang="en-US"/>
            </a:p>
          </p:txBody>
        </p:sp>
      </p:grpSp>
      <p:grpSp>
        <p:nvGrpSpPr>
          <p:cNvPr id="4" name="Group 4"/>
          <p:cNvGrpSpPr>
            <a:grpSpLocks noChangeAspect="1"/>
          </p:cNvGrpSpPr>
          <p:nvPr/>
        </p:nvGrpSpPr>
        <p:grpSpPr>
          <a:xfrm>
            <a:off x="15952863" y="9133794"/>
            <a:ext cx="2315475" cy="1033632"/>
            <a:chOff x="0" y="0"/>
            <a:chExt cx="3087300" cy="1378176"/>
          </a:xfrm>
        </p:grpSpPr>
        <p:sp>
          <p:nvSpPr>
            <p:cNvPr id="5" name="Freeform 5" descr="A close up of a logo  Description automatically generated"/>
            <p:cNvSpPr/>
            <p:nvPr/>
          </p:nvSpPr>
          <p:spPr>
            <a:xfrm>
              <a:off x="0" y="0"/>
              <a:ext cx="3087243" cy="1378204"/>
            </a:xfrm>
            <a:custGeom>
              <a:avLst/>
              <a:gdLst/>
              <a:ahLst/>
              <a:cxnLst/>
              <a:rect l="l" t="t" r="r" b="b"/>
              <a:pathLst>
                <a:path w="3087243" h="1378204">
                  <a:moveTo>
                    <a:pt x="0" y="0"/>
                  </a:moveTo>
                  <a:lnTo>
                    <a:pt x="3087243" y="0"/>
                  </a:lnTo>
                  <a:lnTo>
                    <a:pt x="3087243" y="1378204"/>
                  </a:lnTo>
                  <a:lnTo>
                    <a:pt x="0" y="1378204"/>
                  </a:lnTo>
                  <a:lnTo>
                    <a:pt x="0" y="0"/>
                  </a:lnTo>
                  <a:close/>
                </a:path>
              </a:pathLst>
            </a:custGeom>
            <a:blipFill>
              <a:blip r:embed="rId5"/>
              <a:stretch>
                <a:fillRect r="-1" b="2"/>
              </a:stretch>
            </a:blipFill>
          </p:spPr>
          <p:txBody>
            <a:bodyPr/>
            <a:lstStyle/>
            <a:p>
              <a:endParaRPr lang="en-US"/>
            </a:p>
          </p:txBody>
        </p:sp>
      </p:grpSp>
      <p:sp>
        <p:nvSpPr>
          <p:cNvPr id="6" name="Freeform 6"/>
          <p:cNvSpPr/>
          <p:nvPr/>
        </p:nvSpPr>
        <p:spPr>
          <a:xfrm>
            <a:off x="316441" y="2390215"/>
            <a:ext cx="4386396" cy="6039430"/>
          </a:xfrm>
          <a:custGeom>
            <a:avLst/>
            <a:gdLst/>
            <a:ahLst/>
            <a:cxnLst/>
            <a:rect l="l" t="t" r="r" b="b"/>
            <a:pathLst>
              <a:path w="4386396" h="6039430">
                <a:moveTo>
                  <a:pt x="0" y="0"/>
                </a:moveTo>
                <a:lnTo>
                  <a:pt x="4386397" y="0"/>
                </a:lnTo>
                <a:lnTo>
                  <a:pt x="4386397" y="6039430"/>
                </a:lnTo>
                <a:lnTo>
                  <a:pt x="0" y="6039430"/>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1796355" y="500222"/>
            <a:ext cx="7271445" cy="1381789"/>
          </a:xfrm>
          <a:prstGeom prst="rect">
            <a:avLst/>
          </a:prstGeom>
        </p:spPr>
        <p:txBody>
          <a:bodyPr wrap="square" lIns="0" tIns="0" rIns="0" bIns="0" rtlCol="0" anchor="t">
            <a:spAutoFit/>
          </a:bodyPr>
          <a:lstStyle/>
          <a:p>
            <a:pPr marL="0" lvl="0" indent="0" algn="ctr">
              <a:lnSpc>
                <a:spcPts val="11620"/>
              </a:lnSpc>
              <a:spcBef>
                <a:spcPct val="0"/>
              </a:spcBef>
            </a:pPr>
            <a:r>
              <a:rPr lang="en-US" sz="8300" b="1" dirty="0">
                <a:solidFill>
                  <a:srgbClr val="048FCE"/>
                </a:solidFill>
                <a:latin typeface="Code Pro Bold"/>
                <a:ea typeface="Code Pro Bold"/>
                <a:cs typeface="Code Pro Bold"/>
                <a:sym typeface="Code Pro Bold"/>
              </a:rPr>
              <a:t>Achievement</a:t>
            </a:r>
          </a:p>
        </p:txBody>
      </p:sp>
      <p:sp>
        <p:nvSpPr>
          <p:cNvPr id="9" name="TextBox 9"/>
          <p:cNvSpPr txBox="1"/>
          <p:nvPr/>
        </p:nvSpPr>
        <p:spPr>
          <a:xfrm>
            <a:off x="365126" y="8467090"/>
            <a:ext cx="4587874" cy="1563633"/>
          </a:xfrm>
          <a:prstGeom prst="rect">
            <a:avLst/>
          </a:prstGeom>
        </p:spPr>
        <p:txBody>
          <a:bodyPr wrap="square" lIns="0" tIns="0" rIns="0" bIns="0" rtlCol="0" anchor="t">
            <a:spAutoFit/>
          </a:bodyPr>
          <a:lstStyle/>
          <a:p>
            <a:pPr lvl="0">
              <a:lnSpc>
                <a:spcPts val="3080"/>
              </a:lnSpc>
              <a:spcBef>
                <a:spcPct val="0"/>
              </a:spcBef>
            </a:pPr>
            <a:r>
              <a:rPr lang="en-US" sz="2200" dirty="0">
                <a:solidFill>
                  <a:srgbClr val="000000"/>
                </a:solidFill>
                <a:latin typeface="Canva Sans"/>
                <a:ea typeface="Canva Sans"/>
                <a:cs typeface="Canva Sans"/>
                <a:sym typeface="Canva Sans"/>
              </a:rPr>
              <a:t>Define the overlay connection that leverages dual connectivity of private 5G  and ultra-fast Wi-Fi roaming for data transmission</a:t>
            </a:r>
          </a:p>
        </p:txBody>
      </p:sp>
      <p:sp>
        <p:nvSpPr>
          <p:cNvPr id="10" name="TextBox 10"/>
          <p:cNvSpPr txBox="1"/>
          <p:nvPr/>
        </p:nvSpPr>
        <p:spPr>
          <a:xfrm>
            <a:off x="7216506" y="8496816"/>
            <a:ext cx="8483117" cy="1166088"/>
          </a:xfrm>
          <a:prstGeom prst="rect">
            <a:avLst/>
          </a:prstGeom>
        </p:spPr>
        <p:txBody>
          <a:bodyPr lIns="0" tIns="0" rIns="0" bIns="0" rtlCol="0" anchor="t">
            <a:spAutoFit/>
          </a:bodyPr>
          <a:lstStyle/>
          <a:p>
            <a:pPr lvl="0">
              <a:lnSpc>
                <a:spcPts val="3080"/>
              </a:lnSpc>
              <a:spcBef>
                <a:spcPct val="0"/>
              </a:spcBef>
            </a:pPr>
            <a:r>
              <a:rPr lang="en-US" sz="2200" dirty="0">
                <a:solidFill>
                  <a:srgbClr val="000000"/>
                </a:solidFill>
                <a:latin typeface="Canva Sans"/>
                <a:ea typeface="Canva Sans"/>
                <a:cs typeface="Canva Sans"/>
                <a:sym typeface="Canva Sans"/>
              </a:rPr>
              <a:t>Build the identical connection framework in the ICC facility lab to validate the resilience of multi-pathway connections from end-to-end devices.</a:t>
            </a:r>
          </a:p>
        </p:txBody>
      </p:sp>
      <p:sp>
        <p:nvSpPr>
          <p:cNvPr id="11" name="TextBox 11"/>
          <p:cNvSpPr txBox="1"/>
          <p:nvPr/>
        </p:nvSpPr>
        <p:spPr>
          <a:xfrm>
            <a:off x="365126" y="1811600"/>
            <a:ext cx="6264148" cy="503070"/>
          </a:xfrm>
          <a:prstGeom prst="rect">
            <a:avLst/>
          </a:prstGeom>
        </p:spPr>
        <p:txBody>
          <a:bodyPr lIns="0" tIns="0" rIns="0" bIns="0" rtlCol="0" anchor="t">
            <a:spAutoFit/>
          </a:bodyPr>
          <a:lstStyle/>
          <a:p>
            <a:pPr algn="ctr">
              <a:lnSpc>
                <a:spcPts val="4169"/>
              </a:lnSpc>
            </a:pPr>
            <a:r>
              <a:rPr lang="en-US" sz="2978" b="1">
                <a:solidFill>
                  <a:srgbClr val="048FCE"/>
                </a:solidFill>
                <a:latin typeface="Canva Sans Bold"/>
                <a:ea typeface="Canva Sans Bold"/>
                <a:cs typeface="Canva Sans Bold"/>
                <a:sym typeface="Canva Sans Bold"/>
              </a:rPr>
              <a:t>a. system approach</a:t>
            </a:r>
          </a:p>
        </p:txBody>
      </p:sp>
      <p:sp>
        <p:nvSpPr>
          <p:cNvPr id="12" name="AutoShape 12"/>
          <p:cNvSpPr/>
          <p:nvPr/>
        </p:nvSpPr>
        <p:spPr>
          <a:xfrm>
            <a:off x="4702838" y="5409930"/>
            <a:ext cx="1160969" cy="0"/>
          </a:xfrm>
          <a:prstGeom prst="line">
            <a:avLst/>
          </a:prstGeom>
          <a:ln w="190500" cap="flat">
            <a:solidFill>
              <a:srgbClr val="048FCE"/>
            </a:solidFill>
            <a:prstDash val="solid"/>
            <a:headEnd type="none" w="sm" len="sm"/>
            <a:tailEnd type="triangle" w="lg" len="med"/>
          </a:ln>
        </p:spPr>
        <p:txBody>
          <a:bodyPr/>
          <a:lstStyle/>
          <a:p>
            <a:endParaRPr lang="en-US"/>
          </a:p>
        </p:txBody>
      </p:sp>
      <p:pic>
        <p:nvPicPr>
          <p:cNvPr id="14" name="Picture 13" descr="A diagram of a wireless connection&#10;&#10;AI-generated content may be incorrect.">
            <a:extLst>
              <a:ext uri="{FF2B5EF4-FFF2-40B4-BE49-F238E27FC236}">
                <a16:creationId xmlns:a16="http://schemas.microsoft.com/office/drawing/2014/main" id="{0414E194-0484-8249-2A39-260B3B7949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9796" y="2122620"/>
            <a:ext cx="11948872" cy="6137596"/>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51884-1A4B-2C25-38F5-29DABD6355C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AC12515-2B0C-868F-2FDE-63D137D5E793}"/>
              </a:ext>
            </a:extLst>
          </p:cNvPr>
          <p:cNvGrpSpPr>
            <a:grpSpLocks noChangeAspect="1"/>
          </p:cNvGrpSpPr>
          <p:nvPr/>
        </p:nvGrpSpPr>
        <p:grpSpPr>
          <a:xfrm>
            <a:off x="14289" y="0"/>
            <a:ext cx="3144168" cy="2738438"/>
            <a:chOff x="0" y="0"/>
            <a:chExt cx="4192224" cy="3651250"/>
          </a:xfrm>
        </p:grpSpPr>
        <p:sp>
          <p:nvSpPr>
            <p:cNvPr id="3" name="Freeform 3">
              <a:extLst>
                <a:ext uri="{FF2B5EF4-FFF2-40B4-BE49-F238E27FC236}">
                  <a16:creationId xmlns:a16="http://schemas.microsoft.com/office/drawing/2014/main" id="{AC7F230E-3415-4003-5451-9B45AF1AFB82}"/>
                </a:ext>
              </a:extLst>
            </p:cNvPr>
            <p:cNvSpPr/>
            <p:nvPr/>
          </p:nvSpPr>
          <p:spPr>
            <a:xfrm>
              <a:off x="0" y="0"/>
              <a:ext cx="4192270" cy="3651250"/>
            </a:xfrm>
            <a:custGeom>
              <a:avLst/>
              <a:gdLst/>
              <a:ahLst/>
              <a:cxnLst/>
              <a:rect l="l" t="t" r="r" b="b"/>
              <a:pathLst>
                <a:path w="4192270" h="3651250">
                  <a:moveTo>
                    <a:pt x="0" y="0"/>
                  </a:moveTo>
                  <a:lnTo>
                    <a:pt x="4192270" y="0"/>
                  </a:lnTo>
                  <a:lnTo>
                    <a:pt x="4192270" y="3651250"/>
                  </a:lnTo>
                  <a:lnTo>
                    <a:pt x="0" y="3651250"/>
                  </a:lnTo>
                  <a:lnTo>
                    <a:pt x="0" y="0"/>
                  </a:lnTo>
                  <a:close/>
                </a:path>
              </a:pathLst>
            </a:custGeom>
            <a:blipFill>
              <a:blip r:embed="rId3"/>
              <a:stretch>
                <a:fillRect r="-481591" b="-275643"/>
              </a:stretch>
            </a:blipFill>
          </p:spPr>
          <p:txBody>
            <a:bodyPr/>
            <a:lstStyle/>
            <a:p>
              <a:endParaRPr lang="en-US"/>
            </a:p>
          </p:txBody>
        </p:sp>
      </p:grpSp>
      <p:grpSp>
        <p:nvGrpSpPr>
          <p:cNvPr id="4" name="Group 4">
            <a:extLst>
              <a:ext uri="{FF2B5EF4-FFF2-40B4-BE49-F238E27FC236}">
                <a16:creationId xmlns:a16="http://schemas.microsoft.com/office/drawing/2014/main" id="{45524F89-B91F-0690-0E86-D4FD519FA327}"/>
              </a:ext>
            </a:extLst>
          </p:cNvPr>
          <p:cNvGrpSpPr>
            <a:grpSpLocks noChangeAspect="1"/>
          </p:cNvGrpSpPr>
          <p:nvPr/>
        </p:nvGrpSpPr>
        <p:grpSpPr>
          <a:xfrm>
            <a:off x="15952863" y="9133794"/>
            <a:ext cx="2315475" cy="1033632"/>
            <a:chOff x="0" y="0"/>
            <a:chExt cx="3087300" cy="1378176"/>
          </a:xfrm>
        </p:grpSpPr>
        <p:sp>
          <p:nvSpPr>
            <p:cNvPr id="5" name="Freeform 5" descr="A close up of a logo  Description automatically generated">
              <a:extLst>
                <a:ext uri="{FF2B5EF4-FFF2-40B4-BE49-F238E27FC236}">
                  <a16:creationId xmlns:a16="http://schemas.microsoft.com/office/drawing/2014/main" id="{C2063888-4EE2-568A-6C68-97E795CA87C7}"/>
                </a:ext>
              </a:extLst>
            </p:cNvPr>
            <p:cNvSpPr/>
            <p:nvPr/>
          </p:nvSpPr>
          <p:spPr>
            <a:xfrm>
              <a:off x="0" y="0"/>
              <a:ext cx="3087243" cy="1378204"/>
            </a:xfrm>
            <a:custGeom>
              <a:avLst/>
              <a:gdLst/>
              <a:ahLst/>
              <a:cxnLst/>
              <a:rect l="l" t="t" r="r" b="b"/>
              <a:pathLst>
                <a:path w="3087243" h="1378204">
                  <a:moveTo>
                    <a:pt x="0" y="0"/>
                  </a:moveTo>
                  <a:lnTo>
                    <a:pt x="3087243" y="0"/>
                  </a:lnTo>
                  <a:lnTo>
                    <a:pt x="3087243" y="1378204"/>
                  </a:lnTo>
                  <a:lnTo>
                    <a:pt x="0" y="1378204"/>
                  </a:lnTo>
                  <a:lnTo>
                    <a:pt x="0" y="0"/>
                  </a:lnTo>
                  <a:close/>
                </a:path>
              </a:pathLst>
            </a:custGeom>
            <a:blipFill>
              <a:blip r:embed="rId4"/>
              <a:stretch>
                <a:fillRect r="-1" b="2"/>
              </a:stretch>
            </a:blipFill>
          </p:spPr>
          <p:txBody>
            <a:bodyPr/>
            <a:lstStyle/>
            <a:p>
              <a:endParaRPr lang="en-US"/>
            </a:p>
          </p:txBody>
        </p:sp>
      </p:grpSp>
      <p:sp>
        <p:nvSpPr>
          <p:cNvPr id="8" name="TextBox 8">
            <a:extLst>
              <a:ext uri="{FF2B5EF4-FFF2-40B4-BE49-F238E27FC236}">
                <a16:creationId xmlns:a16="http://schemas.microsoft.com/office/drawing/2014/main" id="{6A7A79DA-61D5-2FCD-F703-D4EA3E8C51F3}"/>
              </a:ext>
            </a:extLst>
          </p:cNvPr>
          <p:cNvSpPr txBox="1"/>
          <p:nvPr/>
        </p:nvSpPr>
        <p:spPr>
          <a:xfrm>
            <a:off x="1796355" y="500222"/>
            <a:ext cx="7271445" cy="1381789"/>
          </a:xfrm>
          <a:prstGeom prst="rect">
            <a:avLst/>
          </a:prstGeom>
        </p:spPr>
        <p:txBody>
          <a:bodyPr wrap="square" lIns="0" tIns="0" rIns="0" bIns="0" rtlCol="0" anchor="t">
            <a:spAutoFit/>
          </a:bodyPr>
          <a:lstStyle/>
          <a:p>
            <a:pPr marL="0" lvl="0" indent="0" algn="ctr">
              <a:lnSpc>
                <a:spcPts val="11620"/>
              </a:lnSpc>
              <a:spcBef>
                <a:spcPct val="0"/>
              </a:spcBef>
            </a:pPr>
            <a:r>
              <a:rPr lang="en-US" sz="8300" b="1" dirty="0">
                <a:solidFill>
                  <a:srgbClr val="048FCE"/>
                </a:solidFill>
                <a:latin typeface="Code Pro Bold"/>
                <a:ea typeface="Code Pro Bold"/>
                <a:cs typeface="Code Pro Bold"/>
                <a:sym typeface="Code Pro Bold"/>
              </a:rPr>
              <a:t>Achievement</a:t>
            </a:r>
          </a:p>
        </p:txBody>
      </p:sp>
      <p:sp>
        <p:nvSpPr>
          <p:cNvPr id="11" name="TextBox 11">
            <a:extLst>
              <a:ext uri="{FF2B5EF4-FFF2-40B4-BE49-F238E27FC236}">
                <a16:creationId xmlns:a16="http://schemas.microsoft.com/office/drawing/2014/main" id="{9C89719C-E8E8-C353-7A8B-3E41498A2A07}"/>
              </a:ext>
            </a:extLst>
          </p:cNvPr>
          <p:cNvSpPr txBox="1"/>
          <p:nvPr/>
        </p:nvSpPr>
        <p:spPr>
          <a:xfrm>
            <a:off x="365126" y="1811600"/>
            <a:ext cx="6264148" cy="503070"/>
          </a:xfrm>
          <a:prstGeom prst="rect">
            <a:avLst/>
          </a:prstGeom>
        </p:spPr>
        <p:txBody>
          <a:bodyPr lIns="0" tIns="0" rIns="0" bIns="0" rtlCol="0" anchor="t">
            <a:spAutoFit/>
          </a:bodyPr>
          <a:lstStyle/>
          <a:p>
            <a:pPr algn="ctr">
              <a:lnSpc>
                <a:spcPts val="4169"/>
              </a:lnSpc>
            </a:pPr>
            <a:r>
              <a:rPr lang="en-US" sz="2978" b="1" dirty="0">
                <a:solidFill>
                  <a:srgbClr val="048FCE"/>
                </a:solidFill>
                <a:latin typeface="Canva Sans Bold"/>
                <a:ea typeface="Canva Sans Bold"/>
                <a:cs typeface="Canva Sans Bold"/>
                <a:sym typeface="Canva Sans Bold"/>
              </a:rPr>
              <a:t>a. system approach</a:t>
            </a:r>
          </a:p>
        </p:txBody>
      </p:sp>
      <p:pic>
        <p:nvPicPr>
          <p:cNvPr id="13" name="Picture 12" descr="A desk with a tripod and a computer&#10;&#10;AI-generated content may be incorrect.">
            <a:extLst>
              <a:ext uri="{FF2B5EF4-FFF2-40B4-BE49-F238E27FC236}">
                <a16:creationId xmlns:a16="http://schemas.microsoft.com/office/drawing/2014/main" id="{6F92CE0D-3DE2-B01A-66E5-CB0617C1D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2790547"/>
            <a:ext cx="9835867" cy="7376900"/>
          </a:xfrm>
          <a:prstGeom prst="rect">
            <a:avLst/>
          </a:prstGeom>
        </p:spPr>
      </p:pic>
      <p:sp>
        <p:nvSpPr>
          <p:cNvPr id="15" name="TextBox 10">
            <a:extLst>
              <a:ext uri="{FF2B5EF4-FFF2-40B4-BE49-F238E27FC236}">
                <a16:creationId xmlns:a16="http://schemas.microsoft.com/office/drawing/2014/main" id="{9CD3734A-4DC8-59E1-E64E-A259B8FFAD8D}"/>
              </a:ext>
            </a:extLst>
          </p:cNvPr>
          <p:cNvSpPr txBox="1"/>
          <p:nvPr/>
        </p:nvSpPr>
        <p:spPr>
          <a:xfrm>
            <a:off x="1622833" y="2357888"/>
            <a:ext cx="8093897" cy="370999"/>
          </a:xfrm>
          <a:prstGeom prst="rect">
            <a:avLst/>
          </a:prstGeom>
        </p:spPr>
        <p:txBody>
          <a:bodyPr wrap="square" lIns="0" tIns="0" rIns="0" bIns="0" rtlCol="0" anchor="t">
            <a:spAutoFit/>
          </a:bodyPr>
          <a:lstStyle/>
          <a:p>
            <a:pPr lvl="0">
              <a:lnSpc>
                <a:spcPts val="3080"/>
              </a:lnSpc>
              <a:spcBef>
                <a:spcPct val="0"/>
              </a:spcBef>
            </a:pPr>
            <a:r>
              <a:rPr lang="en-US" sz="2200" dirty="0">
                <a:solidFill>
                  <a:srgbClr val="000000"/>
                </a:solidFill>
                <a:latin typeface="Canva Sans"/>
                <a:ea typeface="Canva Sans"/>
                <a:cs typeface="Canva Sans"/>
                <a:sym typeface="Canva Sans"/>
              </a:rPr>
              <a:t>Lab Implementation</a:t>
            </a:r>
          </a:p>
        </p:txBody>
      </p:sp>
    </p:spTree>
    <p:extLst>
      <p:ext uri="{BB962C8B-B14F-4D97-AF65-F5344CB8AC3E}">
        <p14:creationId xmlns:p14="http://schemas.microsoft.com/office/powerpoint/2010/main" val="237602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24310-53C2-B30E-8FF4-4F97337820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B0C9A10-3EB6-CE46-238C-32BE799419D4}"/>
              </a:ext>
            </a:extLst>
          </p:cNvPr>
          <p:cNvGrpSpPr>
            <a:grpSpLocks noChangeAspect="1"/>
          </p:cNvGrpSpPr>
          <p:nvPr/>
        </p:nvGrpSpPr>
        <p:grpSpPr>
          <a:xfrm>
            <a:off x="14289" y="0"/>
            <a:ext cx="3144168" cy="2738438"/>
            <a:chOff x="0" y="0"/>
            <a:chExt cx="4192224" cy="3651250"/>
          </a:xfrm>
        </p:grpSpPr>
        <p:sp>
          <p:nvSpPr>
            <p:cNvPr id="3" name="Freeform 3">
              <a:extLst>
                <a:ext uri="{FF2B5EF4-FFF2-40B4-BE49-F238E27FC236}">
                  <a16:creationId xmlns:a16="http://schemas.microsoft.com/office/drawing/2014/main" id="{2AEE4D08-5C5A-8C75-6C81-E10938B6D52E}"/>
                </a:ext>
              </a:extLst>
            </p:cNvPr>
            <p:cNvSpPr/>
            <p:nvPr/>
          </p:nvSpPr>
          <p:spPr>
            <a:xfrm>
              <a:off x="0" y="0"/>
              <a:ext cx="4192270" cy="3651250"/>
            </a:xfrm>
            <a:custGeom>
              <a:avLst/>
              <a:gdLst/>
              <a:ahLst/>
              <a:cxnLst/>
              <a:rect l="l" t="t" r="r" b="b"/>
              <a:pathLst>
                <a:path w="4192270" h="3651250">
                  <a:moveTo>
                    <a:pt x="0" y="0"/>
                  </a:moveTo>
                  <a:lnTo>
                    <a:pt x="4192270" y="0"/>
                  </a:lnTo>
                  <a:lnTo>
                    <a:pt x="4192270" y="3651250"/>
                  </a:lnTo>
                  <a:lnTo>
                    <a:pt x="0" y="3651250"/>
                  </a:lnTo>
                  <a:lnTo>
                    <a:pt x="0" y="0"/>
                  </a:lnTo>
                  <a:close/>
                </a:path>
              </a:pathLst>
            </a:custGeom>
            <a:blipFill>
              <a:blip r:embed="rId4"/>
              <a:stretch>
                <a:fillRect r="-481591" b="-275643"/>
              </a:stretch>
            </a:blipFill>
          </p:spPr>
          <p:txBody>
            <a:bodyPr/>
            <a:lstStyle/>
            <a:p>
              <a:endParaRPr lang="en-US"/>
            </a:p>
          </p:txBody>
        </p:sp>
      </p:grpSp>
      <p:grpSp>
        <p:nvGrpSpPr>
          <p:cNvPr id="4" name="Group 4">
            <a:extLst>
              <a:ext uri="{FF2B5EF4-FFF2-40B4-BE49-F238E27FC236}">
                <a16:creationId xmlns:a16="http://schemas.microsoft.com/office/drawing/2014/main" id="{FD80EA41-A8B3-300E-1D64-971A2D440C86}"/>
              </a:ext>
            </a:extLst>
          </p:cNvPr>
          <p:cNvGrpSpPr>
            <a:grpSpLocks noChangeAspect="1"/>
          </p:cNvGrpSpPr>
          <p:nvPr/>
        </p:nvGrpSpPr>
        <p:grpSpPr>
          <a:xfrm>
            <a:off x="15952863" y="9133794"/>
            <a:ext cx="2315475" cy="1033632"/>
            <a:chOff x="0" y="0"/>
            <a:chExt cx="3087300" cy="1378176"/>
          </a:xfrm>
        </p:grpSpPr>
        <p:sp>
          <p:nvSpPr>
            <p:cNvPr id="5" name="Freeform 5" descr="A close up of a logo  Description automatically generated">
              <a:extLst>
                <a:ext uri="{FF2B5EF4-FFF2-40B4-BE49-F238E27FC236}">
                  <a16:creationId xmlns:a16="http://schemas.microsoft.com/office/drawing/2014/main" id="{C8F53F00-DE7D-568D-6D81-92D6F5321D64}"/>
                </a:ext>
              </a:extLst>
            </p:cNvPr>
            <p:cNvSpPr/>
            <p:nvPr/>
          </p:nvSpPr>
          <p:spPr>
            <a:xfrm>
              <a:off x="0" y="0"/>
              <a:ext cx="3087243" cy="1378204"/>
            </a:xfrm>
            <a:custGeom>
              <a:avLst/>
              <a:gdLst/>
              <a:ahLst/>
              <a:cxnLst/>
              <a:rect l="l" t="t" r="r" b="b"/>
              <a:pathLst>
                <a:path w="3087243" h="1378204">
                  <a:moveTo>
                    <a:pt x="0" y="0"/>
                  </a:moveTo>
                  <a:lnTo>
                    <a:pt x="3087243" y="0"/>
                  </a:lnTo>
                  <a:lnTo>
                    <a:pt x="3087243" y="1378204"/>
                  </a:lnTo>
                  <a:lnTo>
                    <a:pt x="0" y="1378204"/>
                  </a:lnTo>
                  <a:lnTo>
                    <a:pt x="0" y="0"/>
                  </a:lnTo>
                  <a:close/>
                </a:path>
              </a:pathLst>
            </a:custGeom>
            <a:blipFill>
              <a:blip r:embed="rId5"/>
              <a:stretch>
                <a:fillRect r="-1" b="2"/>
              </a:stretch>
            </a:blipFill>
          </p:spPr>
          <p:txBody>
            <a:bodyPr/>
            <a:lstStyle/>
            <a:p>
              <a:endParaRPr lang="en-US"/>
            </a:p>
          </p:txBody>
        </p:sp>
      </p:grpSp>
      <p:sp>
        <p:nvSpPr>
          <p:cNvPr id="8" name="TextBox 8">
            <a:extLst>
              <a:ext uri="{FF2B5EF4-FFF2-40B4-BE49-F238E27FC236}">
                <a16:creationId xmlns:a16="http://schemas.microsoft.com/office/drawing/2014/main" id="{EEA20302-66E6-677B-9F3D-7BF4FDDB3A04}"/>
              </a:ext>
            </a:extLst>
          </p:cNvPr>
          <p:cNvSpPr txBox="1"/>
          <p:nvPr/>
        </p:nvSpPr>
        <p:spPr>
          <a:xfrm>
            <a:off x="1796355" y="500222"/>
            <a:ext cx="7271445" cy="1381789"/>
          </a:xfrm>
          <a:prstGeom prst="rect">
            <a:avLst/>
          </a:prstGeom>
        </p:spPr>
        <p:txBody>
          <a:bodyPr wrap="square" lIns="0" tIns="0" rIns="0" bIns="0" rtlCol="0" anchor="t">
            <a:spAutoFit/>
          </a:bodyPr>
          <a:lstStyle/>
          <a:p>
            <a:pPr marL="0" lvl="0" indent="0" algn="ctr">
              <a:lnSpc>
                <a:spcPts val="11620"/>
              </a:lnSpc>
              <a:spcBef>
                <a:spcPct val="0"/>
              </a:spcBef>
            </a:pPr>
            <a:r>
              <a:rPr lang="en-US" sz="8300" b="1" dirty="0">
                <a:solidFill>
                  <a:srgbClr val="048FCE"/>
                </a:solidFill>
                <a:latin typeface="Code Pro Bold"/>
                <a:ea typeface="Code Pro Bold"/>
                <a:cs typeface="Code Pro Bold"/>
                <a:sym typeface="Code Pro Bold"/>
              </a:rPr>
              <a:t>Achievement</a:t>
            </a:r>
          </a:p>
        </p:txBody>
      </p:sp>
      <p:sp>
        <p:nvSpPr>
          <p:cNvPr id="11" name="TextBox 11">
            <a:extLst>
              <a:ext uri="{FF2B5EF4-FFF2-40B4-BE49-F238E27FC236}">
                <a16:creationId xmlns:a16="http://schemas.microsoft.com/office/drawing/2014/main" id="{2A1BC1C0-5C62-013D-8373-1B460608D07F}"/>
              </a:ext>
            </a:extLst>
          </p:cNvPr>
          <p:cNvSpPr txBox="1"/>
          <p:nvPr/>
        </p:nvSpPr>
        <p:spPr>
          <a:xfrm>
            <a:off x="365126" y="1811600"/>
            <a:ext cx="6264148" cy="503070"/>
          </a:xfrm>
          <a:prstGeom prst="rect">
            <a:avLst/>
          </a:prstGeom>
        </p:spPr>
        <p:txBody>
          <a:bodyPr lIns="0" tIns="0" rIns="0" bIns="0" rtlCol="0" anchor="t">
            <a:spAutoFit/>
          </a:bodyPr>
          <a:lstStyle/>
          <a:p>
            <a:pPr algn="ctr">
              <a:lnSpc>
                <a:spcPts val="4169"/>
              </a:lnSpc>
            </a:pPr>
            <a:r>
              <a:rPr lang="en-US" sz="2978" b="1" dirty="0">
                <a:solidFill>
                  <a:srgbClr val="048FCE"/>
                </a:solidFill>
                <a:latin typeface="Canva Sans Bold"/>
                <a:ea typeface="Canva Sans Bold"/>
                <a:cs typeface="Canva Sans Bold"/>
                <a:sym typeface="Canva Sans Bold"/>
              </a:rPr>
              <a:t>b. Task Undertaken</a:t>
            </a:r>
          </a:p>
        </p:txBody>
      </p:sp>
      <p:sp>
        <p:nvSpPr>
          <p:cNvPr id="13" name="TextBox 12">
            <a:extLst>
              <a:ext uri="{FF2B5EF4-FFF2-40B4-BE49-F238E27FC236}">
                <a16:creationId xmlns:a16="http://schemas.microsoft.com/office/drawing/2014/main" id="{1A69156E-2B16-CB78-AA6E-0312B7A61AFA}"/>
              </a:ext>
            </a:extLst>
          </p:cNvPr>
          <p:cNvSpPr txBox="1"/>
          <p:nvPr/>
        </p:nvSpPr>
        <p:spPr>
          <a:xfrm>
            <a:off x="1616207" y="2177643"/>
            <a:ext cx="12605445" cy="6986528"/>
          </a:xfrm>
          <a:prstGeom prst="rect">
            <a:avLst/>
          </a:prstGeom>
          <a:noFill/>
        </p:spPr>
        <p:txBody>
          <a:bodyPr wrap="square">
            <a:spAutoFit/>
          </a:bodyPr>
          <a:lstStyle/>
          <a:p>
            <a:pPr marL="571500" indent="-571500">
              <a:buFont typeface="Arial" panose="020B0604020202020204" pitchFamily="34" charset="0"/>
              <a:buChar char="•"/>
            </a:pPr>
            <a:r>
              <a:rPr lang="en-US" sz="2800" dirty="0"/>
              <a:t>literature review</a:t>
            </a:r>
          </a:p>
          <a:p>
            <a:pPr marL="571500" indent="-571500">
              <a:buFont typeface="Arial" panose="020B0604020202020204" pitchFamily="34" charset="0"/>
              <a:buChar char="•"/>
            </a:pPr>
            <a:r>
              <a:rPr lang="en-US" sz="2800" dirty="0"/>
              <a:t>Initial Configuration</a:t>
            </a:r>
          </a:p>
          <a:p>
            <a:r>
              <a:rPr lang="en-US" sz="2800" dirty="0"/>
              <a:t>	* Local Deployment </a:t>
            </a:r>
          </a:p>
          <a:p>
            <a:r>
              <a:rPr lang="en-US" sz="2800" dirty="0"/>
              <a:t>		- Cisco AIR AP 3802i – Z – K9</a:t>
            </a:r>
          </a:p>
          <a:p>
            <a:r>
              <a:rPr lang="en-US" sz="2800" dirty="0"/>
              <a:t>		- Cisco IR1835 Router</a:t>
            </a:r>
          </a:p>
          <a:p>
            <a:r>
              <a:rPr lang="en-US" sz="2800" dirty="0"/>
              <a:t>		- Cisco IW9165</a:t>
            </a:r>
          </a:p>
          <a:p>
            <a:r>
              <a:rPr lang="en-US" sz="2800" dirty="0"/>
              <a:t>		- Desktop Computer</a:t>
            </a:r>
          </a:p>
          <a:p>
            <a:r>
              <a:rPr lang="en-US" sz="2800" dirty="0"/>
              <a:t>			- Virtual 9800 Wireless LAN controller</a:t>
            </a:r>
          </a:p>
          <a:p>
            <a:r>
              <a:rPr lang="en-US" sz="2800" dirty="0"/>
              <a:t>			- Putty</a:t>
            </a:r>
          </a:p>
          <a:p>
            <a:r>
              <a:rPr lang="en-US" sz="2800" dirty="0"/>
              <a:t>	* Cloud Deployment</a:t>
            </a:r>
          </a:p>
          <a:p>
            <a:r>
              <a:rPr lang="en-US" sz="2800" dirty="0"/>
              <a:t>		- Azure Cloud</a:t>
            </a:r>
          </a:p>
          <a:p>
            <a:r>
              <a:rPr lang="en-US" sz="2800" dirty="0"/>
              <a:t>		- Cisco Catalyst 8000v</a:t>
            </a:r>
          </a:p>
          <a:p>
            <a:r>
              <a:rPr lang="en-US" sz="2800" dirty="0"/>
              <a:t>		- Ubuntu Linux </a:t>
            </a:r>
          </a:p>
          <a:p>
            <a:pPr marL="457200" indent="-457200">
              <a:buFont typeface="Arial" panose="020B0604020202020204" pitchFamily="34" charset="0"/>
              <a:buChar char="•"/>
            </a:pPr>
            <a:r>
              <a:rPr lang="en-US" sz="2800" dirty="0"/>
              <a:t>Testing</a:t>
            </a:r>
          </a:p>
          <a:p>
            <a:pPr marL="457200" indent="-457200">
              <a:buFont typeface="Arial" panose="020B0604020202020204" pitchFamily="34" charset="0"/>
              <a:buChar char="•"/>
            </a:pPr>
            <a:r>
              <a:rPr lang="en-US" sz="2800" dirty="0"/>
              <a:t>Documenting</a:t>
            </a:r>
          </a:p>
          <a:p>
            <a:endParaRPr lang="en-US" sz="2800" dirty="0"/>
          </a:p>
        </p:txBody>
      </p:sp>
    </p:spTree>
    <p:custDataLst>
      <p:tags r:id="rId1"/>
    </p:custDataLst>
    <p:extLst>
      <p:ext uri="{BB962C8B-B14F-4D97-AF65-F5344CB8AC3E}">
        <p14:creationId xmlns:p14="http://schemas.microsoft.com/office/powerpoint/2010/main" val="194773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3">
                                            <p:txEl>
                                              <p:pRg st="5" end="5"/>
                                            </p:txEl>
                                          </p:spTgt>
                                        </p:tgtEl>
                                        <p:attrNameLst>
                                          <p:attrName>style.visibility</p:attrName>
                                        </p:attrNameLst>
                                      </p:cBhvr>
                                      <p:to>
                                        <p:strVal val="visible"/>
                                      </p:to>
                                    </p:set>
                                    <p:animEffect transition="in" filter="blinds(horizontal)">
                                      <p:cBhvr>
                                        <p:cTn id="33" dur="500"/>
                                        <p:tgtEl>
                                          <p:spTgt spid="1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3">
                                            <p:txEl>
                                              <p:pRg st="10" end="10"/>
                                            </p:txEl>
                                          </p:spTgt>
                                        </p:tgtEl>
                                        <p:attrNameLst>
                                          <p:attrName>style.visibility</p:attrName>
                                        </p:attrNameLst>
                                      </p:cBhvr>
                                      <p:to>
                                        <p:strVal val="visible"/>
                                      </p:to>
                                    </p:set>
                                    <p:anim calcmode="lin" valueType="num">
                                      <p:cBhvr additive="base">
                                        <p:cTn id="54" dur="500" fill="hold"/>
                                        <p:tgtEl>
                                          <p:spTgt spid="13">
                                            <p:txEl>
                                              <p:pRg st="10" end="1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3">
                                            <p:txEl>
                                              <p:pRg st="11" end="11"/>
                                            </p:txEl>
                                          </p:spTgt>
                                        </p:tgtEl>
                                        <p:attrNameLst>
                                          <p:attrName>style.visibility</p:attrName>
                                        </p:attrNameLst>
                                      </p:cBhvr>
                                      <p:to>
                                        <p:strVal val="visible"/>
                                      </p:to>
                                    </p:set>
                                    <p:animEffect transition="in" filter="dissolve">
                                      <p:cBhvr>
                                        <p:cTn id="60" dur="500"/>
                                        <p:tgtEl>
                                          <p:spTgt spid="1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3">
                                            <p:txEl>
                                              <p:pRg st="12" end="12"/>
                                            </p:txEl>
                                          </p:spTgt>
                                        </p:tgtEl>
                                        <p:attrNameLst>
                                          <p:attrName>style.visibility</p:attrName>
                                        </p:attrNameLst>
                                      </p:cBhvr>
                                      <p:to>
                                        <p:strVal val="visible"/>
                                      </p:to>
                                    </p:set>
                                    <p:animEffect transition="in" filter="blinds(horizontal)">
                                      <p:cBhvr>
                                        <p:cTn id="65" dur="500"/>
                                        <p:tgtEl>
                                          <p:spTgt spid="13">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3">
                                            <p:txEl>
                                              <p:pRg st="13" end="13"/>
                                            </p:txEl>
                                          </p:spTgt>
                                        </p:tgtEl>
                                        <p:attrNameLst>
                                          <p:attrName>style.visibility</p:attrName>
                                        </p:attrNameLst>
                                      </p:cBhvr>
                                      <p:to>
                                        <p:strVal val="visible"/>
                                      </p:to>
                                    </p:set>
                                    <p:animEffect transition="in" filter="blinds(horizontal)">
                                      <p:cBhvr>
                                        <p:cTn id="70" dur="500"/>
                                        <p:tgtEl>
                                          <p:spTgt spid="13">
                                            <p:txEl>
                                              <p:pRg st="13" end="1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13">
                                            <p:txEl>
                                              <p:pRg st="14" end="14"/>
                                            </p:txEl>
                                          </p:spTgt>
                                        </p:tgtEl>
                                        <p:attrNameLst>
                                          <p:attrName>style.visibility</p:attrName>
                                        </p:attrNameLst>
                                      </p:cBhvr>
                                      <p:to>
                                        <p:strVal val="visible"/>
                                      </p:to>
                                    </p:set>
                                    <p:animEffect transition="in" filter="blinds(horizontal)">
                                      <p:cBhvr>
                                        <p:cTn id="75" dur="500"/>
                                        <p:tgtEl>
                                          <p:spTgt spid="1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7F498-8D24-5A07-A66D-5FD5215FD9D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308EF91-6FCB-5901-C3CC-2655EAB23E80}"/>
              </a:ext>
            </a:extLst>
          </p:cNvPr>
          <p:cNvGrpSpPr>
            <a:grpSpLocks noChangeAspect="1"/>
          </p:cNvGrpSpPr>
          <p:nvPr/>
        </p:nvGrpSpPr>
        <p:grpSpPr>
          <a:xfrm>
            <a:off x="14289" y="0"/>
            <a:ext cx="3144168" cy="2738438"/>
            <a:chOff x="0" y="0"/>
            <a:chExt cx="4192224" cy="3651250"/>
          </a:xfrm>
        </p:grpSpPr>
        <p:sp>
          <p:nvSpPr>
            <p:cNvPr id="3" name="Freeform 3">
              <a:extLst>
                <a:ext uri="{FF2B5EF4-FFF2-40B4-BE49-F238E27FC236}">
                  <a16:creationId xmlns:a16="http://schemas.microsoft.com/office/drawing/2014/main" id="{061E5628-8BB1-5976-EEF3-F0958D5DD757}"/>
                </a:ext>
              </a:extLst>
            </p:cNvPr>
            <p:cNvSpPr/>
            <p:nvPr/>
          </p:nvSpPr>
          <p:spPr>
            <a:xfrm>
              <a:off x="0" y="0"/>
              <a:ext cx="4192270" cy="3651250"/>
            </a:xfrm>
            <a:custGeom>
              <a:avLst/>
              <a:gdLst/>
              <a:ahLst/>
              <a:cxnLst/>
              <a:rect l="l" t="t" r="r" b="b"/>
              <a:pathLst>
                <a:path w="4192270" h="3651250">
                  <a:moveTo>
                    <a:pt x="0" y="0"/>
                  </a:moveTo>
                  <a:lnTo>
                    <a:pt x="4192270" y="0"/>
                  </a:lnTo>
                  <a:lnTo>
                    <a:pt x="4192270" y="3651250"/>
                  </a:lnTo>
                  <a:lnTo>
                    <a:pt x="0" y="3651250"/>
                  </a:lnTo>
                  <a:lnTo>
                    <a:pt x="0" y="0"/>
                  </a:lnTo>
                  <a:close/>
                </a:path>
              </a:pathLst>
            </a:custGeom>
            <a:blipFill>
              <a:blip r:embed="rId3"/>
              <a:stretch>
                <a:fillRect r="-481591" b="-275643"/>
              </a:stretch>
            </a:blipFill>
          </p:spPr>
          <p:txBody>
            <a:bodyPr/>
            <a:lstStyle/>
            <a:p>
              <a:endParaRPr lang="en-US"/>
            </a:p>
          </p:txBody>
        </p:sp>
      </p:grpSp>
      <p:grpSp>
        <p:nvGrpSpPr>
          <p:cNvPr id="4" name="Group 4">
            <a:extLst>
              <a:ext uri="{FF2B5EF4-FFF2-40B4-BE49-F238E27FC236}">
                <a16:creationId xmlns:a16="http://schemas.microsoft.com/office/drawing/2014/main" id="{58176DC6-B349-050B-A9A2-EEF2ACB4DD59}"/>
              </a:ext>
            </a:extLst>
          </p:cNvPr>
          <p:cNvGrpSpPr>
            <a:grpSpLocks noChangeAspect="1"/>
          </p:cNvGrpSpPr>
          <p:nvPr/>
        </p:nvGrpSpPr>
        <p:grpSpPr>
          <a:xfrm>
            <a:off x="15952863" y="9133794"/>
            <a:ext cx="2315475" cy="1033632"/>
            <a:chOff x="0" y="0"/>
            <a:chExt cx="3087300" cy="1378176"/>
          </a:xfrm>
        </p:grpSpPr>
        <p:sp>
          <p:nvSpPr>
            <p:cNvPr id="5" name="Freeform 5" descr="A close up of a logo  Description automatically generated">
              <a:extLst>
                <a:ext uri="{FF2B5EF4-FFF2-40B4-BE49-F238E27FC236}">
                  <a16:creationId xmlns:a16="http://schemas.microsoft.com/office/drawing/2014/main" id="{53C8A02B-3C40-D0D7-027C-C2B7EE520CAB}"/>
                </a:ext>
              </a:extLst>
            </p:cNvPr>
            <p:cNvSpPr/>
            <p:nvPr/>
          </p:nvSpPr>
          <p:spPr>
            <a:xfrm>
              <a:off x="0" y="0"/>
              <a:ext cx="3087243" cy="1378204"/>
            </a:xfrm>
            <a:custGeom>
              <a:avLst/>
              <a:gdLst/>
              <a:ahLst/>
              <a:cxnLst/>
              <a:rect l="l" t="t" r="r" b="b"/>
              <a:pathLst>
                <a:path w="3087243" h="1378204">
                  <a:moveTo>
                    <a:pt x="0" y="0"/>
                  </a:moveTo>
                  <a:lnTo>
                    <a:pt x="3087243" y="0"/>
                  </a:lnTo>
                  <a:lnTo>
                    <a:pt x="3087243" y="1378204"/>
                  </a:lnTo>
                  <a:lnTo>
                    <a:pt x="0" y="1378204"/>
                  </a:lnTo>
                  <a:lnTo>
                    <a:pt x="0" y="0"/>
                  </a:lnTo>
                  <a:close/>
                </a:path>
              </a:pathLst>
            </a:custGeom>
            <a:blipFill>
              <a:blip r:embed="rId4"/>
              <a:stretch>
                <a:fillRect r="-1" b="2"/>
              </a:stretch>
            </a:blipFill>
          </p:spPr>
          <p:txBody>
            <a:bodyPr/>
            <a:lstStyle/>
            <a:p>
              <a:endParaRPr lang="en-US"/>
            </a:p>
          </p:txBody>
        </p:sp>
      </p:grpSp>
      <p:sp>
        <p:nvSpPr>
          <p:cNvPr id="8" name="TextBox 8">
            <a:extLst>
              <a:ext uri="{FF2B5EF4-FFF2-40B4-BE49-F238E27FC236}">
                <a16:creationId xmlns:a16="http://schemas.microsoft.com/office/drawing/2014/main" id="{08D5FC9F-41D5-7DA5-A4E5-C2FE26692F96}"/>
              </a:ext>
            </a:extLst>
          </p:cNvPr>
          <p:cNvSpPr txBox="1"/>
          <p:nvPr/>
        </p:nvSpPr>
        <p:spPr>
          <a:xfrm>
            <a:off x="1796355" y="500222"/>
            <a:ext cx="7271445" cy="1381789"/>
          </a:xfrm>
          <a:prstGeom prst="rect">
            <a:avLst/>
          </a:prstGeom>
        </p:spPr>
        <p:txBody>
          <a:bodyPr wrap="square" lIns="0" tIns="0" rIns="0" bIns="0" rtlCol="0" anchor="t">
            <a:spAutoFit/>
          </a:bodyPr>
          <a:lstStyle/>
          <a:p>
            <a:pPr marL="0" lvl="0" indent="0" algn="ctr">
              <a:lnSpc>
                <a:spcPts val="11620"/>
              </a:lnSpc>
              <a:spcBef>
                <a:spcPct val="0"/>
              </a:spcBef>
            </a:pPr>
            <a:r>
              <a:rPr lang="en-US" sz="8300" b="1" dirty="0">
                <a:solidFill>
                  <a:srgbClr val="048FCE"/>
                </a:solidFill>
                <a:latin typeface="Code Pro Bold"/>
                <a:ea typeface="Code Pro Bold"/>
                <a:cs typeface="Code Pro Bold"/>
                <a:sym typeface="Code Pro Bold"/>
              </a:rPr>
              <a:t>Achievement</a:t>
            </a:r>
          </a:p>
        </p:txBody>
      </p:sp>
      <p:sp>
        <p:nvSpPr>
          <p:cNvPr id="11" name="TextBox 11">
            <a:extLst>
              <a:ext uri="{FF2B5EF4-FFF2-40B4-BE49-F238E27FC236}">
                <a16:creationId xmlns:a16="http://schemas.microsoft.com/office/drawing/2014/main" id="{67A29AFB-C48F-18A8-1614-512B3820062F}"/>
              </a:ext>
            </a:extLst>
          </p:cNvPr>
          <p:cNvSpPr txBox="1"/>
          <p:nvPr/>
        </p:nvSpPr>
        <p:spPr>
          <a:xfrm>
            <a:off x="365126" y="1811600"/>
            <a:ext cx="6264148" cy="503070"/>
          </a:xfrm>
          <a:prstGeom prst="rect">
            <a:avLst/>
          </a:prstGeom>
        </p:spPr>
        <p:txBody>
          <a:bodyPr lIns="0" tIns="0" rIns="0" bIns="0" rtlCol="0" anchor="t">
            <a:spAutoFit/>
          </a:bodyPr>
          <a:lstStyle/>
          <a:p>
            <a:pPr algn="ctr">
              <a:lnSpc>
                <a:spcPts val="4169"/>
              </a:lnSpc>
            </a:pPr>
            <a:r>
              <a:rPr lang="en-US" sz="2978" b="1" dirty="0">
                <a:solidFill>
                  <a:srgbClr val="048FCE"/>
                </a:solidFill>
                <a:latin typeface="Canva Sans Bold"/>
                <a:ea typeface="Canva Sans Bold"/>
                <a:cs typeface="Canva Sans Bold"/>
                <a:sym typeface="Canva Sans Bold"/>
              </a:rPr>
              <a:t>C. Result</a:t>
            </a:r>
          </a:p>
        </p:txBody>
      </p:sp>
      <p:sp>
        <p:nvSpPr>
          <p:cNvPr id="7" name="TextBox 6">
            <a:extLst>
              <a:ext uri="{FF2B5EF4-FFF2-40B4-BE49-F238E27FC236}">
                <a16:creationId xmlns:a16="http://schemas.microsoft.com/office/drawing/2014/main" id="{A7B58CE6-8DED-A54F-4D99-DBD65CBF8056}"/>
              </a:ext>
            </a:extLst>
          </p:cNvPr>
          <p:cNvSpPr txBox="1"/>
          <p:nvPr/>
        </p:nvSpPr>
        <p:spPr>
          <a:xfrm>
            <a:off x="1524581" y="2488657"/>
            <a:ext cx="9144000" cy="1938992"/>
          </a:xfrm>
          <a:prstGeom prst="rect">
            <a:avLst/>
          </a:prstGeom>
          <a:noFill/>
        </p:spPr>
        <p:txBody>
          <a:bodyPr wrap="square">
            <a:spAutoFit/>
          </a:bodyPr>
          <a:lstStyle/>
          <a:p>
            <a:r>
              <a:rPr lang="en-US" sz="2400" dirty="0"/>
              <a:t>The network Connection via the cellular interface 0/5/0 with the P5GS6-GL modem and Telstra</a:t>
            </a:r>
          </a:p>
          <a:p>
            <a:r>
              <a:rPr lang="en-US" sz="2400" dirty="0"/>
              <a:t>APN is properly established, indicating that data can be transferred to the server via the Cellular</a:t>
            </a:r>
          </a:p>
          <a:p>
            <a:r>
              <a:rPr lang="en-US" sz="2400" dirty="0"/>
              <a:t>pathway.</a:t>
            </a:r>
          </a:p>
        </p:txBody>
      </p:sp>
      <p:pic>
        <p:nvPicPr>
          <p:cNvPr id="10" name="Picture 9" descr="A screenshot of a computer program&#10;&#10;AI-generated content may be incorrect.">
            <a:extLst>
              <a:ext uri="{FF2B5EF4-FFF2-40B4-BE49-F238E27FC236}">
                <a16:creationId xmlns:a16="http://schemas.microsoft.com/office/drawing/2014/main" id="{BDD80007-0CD9-AAEF-E029-AB1AB81CD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390" y="4838700"/>
            <a:ext cx="8535359" cy="5126944"/>
          </a:xfrm>
          <a:prstGeom prst="rect">
            <a:avLst/>
          </a:prstGeom>
        </p:spPr>
      </p:pic>
      <p:sp>
        <p:nvSpPr>
          <p:cNvPr id="14" name="TextBox 13">
            <a:extLst>
              <a:ext uri="{FF2B5EF4-FFF2-40B4-BE49-F238E27FC236}">
                <a16:creationId xmlns:a16="http://schemas.microsoft.com/office/drawing/2014/main" id="{11080299-4738-3DCF-031C-3B4CD5EA1860}"/>
              </a:ext>
            </a:extLst>
          </p:cNvPr>
          <p:cNvSpPr txBox="1"/>
          <p:nvPr/>
        </p:nvSpPr>
        <p:spPr>
          <a:xfrm>
            <a:off x="10781679" y="4466223"/>
            <a:ext cx="7506321" cy="523220"/>
          </a:xfrm>
          <a:prstGeom prst="rect">
            <a:avLst/>
          </a:prstGeom>
          <a:noFill/>
        </p:spPr>
        <p:txBody>
          <a:bodyPr wrap="square">
            <a:spAutoFit/>
          </a:bodyPr>
          <a:lstStyle/>
          <a:p>
            <a:r>
              <a:rPr lang="en-US" sz="2800" dirty="0"/>
              <a:t>Ensuring that cellular has received and IP address</a:t>
            </a:r>
          </a:p>
        </p:txBody>
      </p:sp>
      <p:pic>
        <p:nvPicPr>
          <p:cNvPr id="20" name="Picture 19" descr="A screenshot of a computer&#10;&#10;AI-generated content may be incorrect.">
            <a:extLst>
              <a:ext uri="{FF2B5EF4-FFF2-40B4-BE49-F238E27FC236}">
                <a16:creationId xmlns:a16="http://schemas.microsoft.com/office/drawing/2014/main" id="{4B552EA1-7991-6020-050E-1ABFDF3267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9400" y="5390168"/>
            <a:ext cx="7506321" cy="4024007"/>
          </a:xfrm>
          <a:prstGeom prst="rect">
            <a:avLst/>
          </a:prstGeom>
        </p:spPr>
      </p:pic>
      <p:sp>
        <p:nvSpPr>
          <p:cNvPr id="21" name="TextBox 20">
            <a:extLst>
              <a:ext uri="{FF2B5EF4-FFF2-40B4-BE49-F238E27FC236}">
                <a16:creationId xmlns:a16="http://schemas.microsoft.com/office/drawing/2014/main" id="{72C21C89-8355-B068-B086-F204059208C9}"/>
              </a:ext>
            </a:extLst>
          </p:cNvPr>
          <p:cNvSpPr txBox="1"/>
          <p:nvPr/>
        </p:nvSpPr>
        <p:spPr>
          <a:xfrm>
            <a:off x="5067881" y="4204613"/>
            <a:ext cx="2057400" cy="523220"/>
          </a:xfrm>
          <a:prstGeom prst="rect">
            <a:avLst/>
          </a:prstGeom>
          <a:noFill/>
        </p:spPr>
        <p:txBody>
          <a:bodyPr wrap="square">
            <a:spAutoFit/>
          </a:bodyPr>
          <a:lstStyle/>
          <a:p>
            <a:r>
              <a:rPr lang="en-US" sz="2800" dirty="0"/>
              <a:t>ICMP Testing</a:t>
            </a:r>
          </a:p>
        </p:txBody>
      </p:sp>
    </p:spTree>
    <p:extLst>
      <p:ext uri="{BB962C8B-B14F-4D97-AF65-F5344CB8AC3E}">
        <p14:creationId xmlns:p14="http://schemas.microsoft.com/office/powerpoint/2010/main" val="416615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F255C-D46A-B820-0699-A6F4DEF2250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8CB53F2-DD02-2822-8B89-1B6AADCCEAF2}"/>
              </a:ext>
            </a:extLst>
          </p:cNvPr>
          <p:cNvGrpSpPr>
            <a:grpSpLocks noChangeAspect="1"/>
          </p:cNvGrpSpPr>
          <p:nvPr/>
        </p:nvGrpSpPr>
        <p:grpSpPr>
          <a:xfrm>
            <a:off x="14289" y="0"/>
            <a:ext cx="3144168" cy="2738438"/>
            <a:chOff x="0" y="0"/>
            <a:chExt cx="4192224" cy="3651250"/>
          </a:xfrm>
        </p:grpSpPr>
        <p:sp>
          <p:nvSpPr>
            <p:cNvPr id="3" name="Freeform 3">
              <a:extLst>
                <a:ext uri="{FF2B5EF4-FFF2-40B4-BE49-F238E27FC236}">
                  <a16:creationId xmlns:a16="http://schemas.microsoft.com/office/drawing/2014/main" id="{D7A626B1-0F52-37EB-06DB-F235953C2406}"/>
                </a:ext>
              </a:extLst>
            </p:cNvPr>
            <p:cNvSpPr/>
            <p:nvPr/>
          </p:nvSpPr>
          <p:spPr>
            <a:xfrm>
              <a:off x="0" y="0"/>
              <a:ext cx="4192270" cy="3651250"/>
            </a:xfrm>
            <a:custGeom>
              <a:avLst/>
              <a:gdLst/>
              <a:ahLst/>
              <a:cxnLst/>
              <a:rect l="l" t="t" r="r" b="b"/>
              <a:pathLst>
                <a:path w="4192270" h="3651250">
                  <a:moveTo>
                    <a:pt x="0" y="0"/>
                  </a:moveTo>
                  <a:lnTo>
                    <a:pt x="4192270" y="0"/>
                  </a:lnTo>
                  <a:lnTo>
                    <a:pt x="4192270" y="3651250"/>
                  </a:lnTo>
                  <a:lnTo>
                    <a:pt x="0" y="3651250"/>
                  </a:lnTo>
                  <a:lnTo>
                    <a:pt x="0" y="0"/>
                  </a:lnTo>
                  <a:close/>
                </a:path>
              </a:pathLst>
            </a:custGeom>
            <a:blipFill>
              <a:blip r:embed="rId2"/>
              <a:stretch>
                <a:fillRect r="-481591" b="-275643"/>
              </a:stretch>
            </a:blipFill>
          </p:spPr>
          <p:txBody>
            <a:bodyPr/>
            <a:lstStyle/>
            <a:p>
              <a:endParaRPr lang="en-US"/>
            </a:p>
          </p:txBody>
        </p:sp>
      </p:grpSp>
      <p:grpSp>
        <p:nvGrpSpPr>
          <p:cNvPr id="4" name="Group 4">
            <a:extLst>
              <a:ext uri="{FF2B5EF4-FFF2-40B4-BE49-F238E27FC236}">
                <a16:creationId xmlns:a16="http://schemas.microsoft.com/office/drawing/2014/main" id="{36F9D58F-1E34-79B7-C192-2F4F9C856B33}"/>
              </a:ext>
            </a:extLst>
          </p:cNvPr>
          <p:cNvGrpSpPr>
            <a:grpSpLocks noChangeAspect="1"/>
          </p:cNvGrpSpPr>
          <p:nvPr/>
        </p:nvGrpSpPr>
        <p:grpSpPr>
          <a:xfrm>
            <a:off x="15952863" y="9133794"/>
            <a:ext cx="2315475" cy="1033632"/>
            <a:chOff x="0" y="0"/>
            <a:chExt cx="3087300" cy="1378176"/>
          </a:xfrm>
        </p:grpSpPr>
        <p:sp>
          <p:nvSpPr>
            <p:cNvPr id="5" name="Freeform 5" descr="A close up of a logo  Description automatically generated">
              <a:extLst>
                <a:ext uri="{FF2B5EF4-FFF2-40B4-BE49-F238E27FC236}">
                  <a16:creationId xmlns:a16="http://schemas.microsoft.com/office/drawing/2014/main" id="{B8776A32-2054-EFA6-B102-FA5D6100051F}"/>
                </a:ext>
              </a:extLst>
            </p:cNvPr>
            <p:cNvSpPr/>
            <p:nvPr/>
          </p:nvSpPr>
          <p:spPr>
            <a:xfrm>
              <a:off x="0" y="0"/>
              <a:ext cx="3087243" cy="1378204"/>
            </a:xfrm>
            <a:custGeom>
              <a:avLst/>
              <a:gdLst/>
              <a:ahLst/>
              <a:cxnLst/>
              <a:rect l="l" t="t" r="r" b="b"/>
              <a:pathLst>
                <a:path w="3087243" h="1378204">
                  <a:moveTo>
                    <a:pt x="0" y="0"/>
                  </a:moveTo>
                  <a:lnTo>
                    <a:pt x="3087243" y="0"/>
                  </a:lnTo>
                  <a:lnTo>
                    <a:pt x="3087243" y="1378204"/>
                  </a:lnTo>
                  <a:lnTo>
                    <a:pt x="0" y="1378204"/>
                  </a:lnTo>
                  <a:lnTo>
                    <a:pt x="0" y="0"/>
                  </a:lnTo>
                  <a:close/>
                </a:path>
              </a:pathLst>
            </a:custGeom>
            <a:blipFill>
              <a:blip r:embed="rId3"/>
              <a:stretch>
                <a:fillRect r="-1" b="2"/>
              </a:stretch>
            </a:blipFill>
          </p:spPr>
          <p:txBody>
            <a:bodyPr/>
            <a:lstStyle/>
            <a:p>
              <a:endParaRPr lang="en-US"/>
            </a:p>
          </p:txBody>
        </p:sp>
      </p:grpSp>
      <p:sp>
        <p:nvSpPr>
          <p:cNvPr id="11" name="TextBox 11">
            <a:extLst>
              <a:ext uri="{FF2B5EF4-FFF2-40B4-BE49-F238E27FC236}">
                <a16:creationId xmlns:a16="http://schemas.microsoft.com/office/drawing/2014/main" id="{7160F018-9DF8-35F3-1360-B848D56B0CA3}"/>
              </a:ext>
            </a:extLst>
          </p:cNvPr>
          <p:cNvSpPr txBox="1"/>
          <p:nvPr/>
        </p:nvSpPr>
        <p:spPr>
          <a:xfrm>
            <a:off x="533400" y="231724"/>
            <a:ext cx="6264148" cy="503070"/>
          </a:xfrm>
          <a:prstGeom prst="rect">
            <a:avLst/>
          </a:prstGeom>
        </p:spPr>
        <p:txBody>
          <a:bodyPr lIns="0" tIns="0" rIns="0" bIns="0" rtlCol="0" anchor="t">
            <a:spAutoFit/>
          </a:bodyPr>
          <a:lstStyle/>
          <a:p>
            <a:pPr algn="ctr">
              <a:lnSpc>
                <a:spcPts val="4169"/>
              </a:lnSpc>
            </a:pPr>
            <a:r>
              <a:rPr lang="en-US" sz="2978" b="1" dirty="0">
                <a:solidFill>
                  <a:srgbClr val="048FCE"/>
                </a:solidFill>
                <a:latin typeface="Canva Sans Bold"/>
                <a:ea typeface="Canva Sans Bold"/>
                <a:cs typeface="Canva Sans Bold"/>
                <a:sym typeface="Canva Sans Bold"/>
              </a:rPr>
              <a:t>C. Result</a:t>
            </a:r>
          </a:p>
        </p:txBody>
      </p:sp>
      <p:sp>
        <p:nvSpPr>
          <p:cNvPr id="14" name="TextBox 13">
            <a:extLst>
              <a:ext uri="{FF2B5EF4-FFF2-40B4-BE49-F238E27FC236}">
                <a16:creationId xmlns:a16="http://schemas.microsoft.com/office/drawing/2014/main" id="{4FBFA01E-3B8E-4736-9DE5-35DBD2ED6AF6}"/>
              </a:ext>
            </a:extLst>
          </p:cNvPr>
          <p:cNvSpPr txBox="1"/>
          <p:nvPr/>
        </p:nvSpPr>
        <p:spPr>
          <a:xfrm>
            <a:off x="2444334" y="644029"/>
            <a:ext cx="4343275" cy="523220"/>
          </a:xfrm>
          <a:prstGeom prst="rect">
            <a:avLst/>
          </a:prstGeom>
          <a:noFill/>
        </p:spPr>
        <p:txBody>
          <a:bodyPr wrap="square">
            <a:spAutoFit/>
          </a:bodyPr>
          <a:lstStyle/>
          <a:p>
            <a:r>
              <a:rPr lang="en-US" sz="2800" dirty="0"/>
              <a:t>TCP and UDP Testing</a:t>
            </a:r>
          </a:p>
        </p:txBody>
      </p:sp>
      <p:pic>
        <p:nvPicPr>
          <p:cNvPr id="9" name="Picture 8" descr="A screenshot of a computer screen&#10;&#10;AI-generated content may be incorrect.">
            <a:extLst>
              <a:ext uri="{FF2B5EF4-FFF2-40B4-BE49-F238E27FC236}">
                <a16:creationId xmlns:a16="http://schemas.microsoft.com/office/drawing/2014/main" id="{9B17E497-0198-0F6E-CD3A-9609CEBC6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122251"/>
            <a:ext cx="15081666" cy="8906120"/>
          </a:xfrm>
          <a:prstGeom prst="rect">
            <a:avLst/>
          </a:prstGeom>
        </p:spPr>
      </p:pic>
    </p:spTree>
    <p:extLst>
      <p:ext uri="{BB962C8B-B14F-4D97-AF65-F5344CB8AC3E}">
        <p14:creationId xmlns:p14="http://schemas.microsoft.com/office/powerpoint/2010/main" val="1120830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4|42.9|2.3|2.4|3.6|28.8"/>
</p:tagLst>
</file>

<file path=ppt/tags/tag2.xml><?xml version="1.0" encoding="utf-8"?>
<p:tagLst xmlns:a="http://schemas.openxmlformats.org/drawingml/2006/main" xmlns:r="http://schemas.openxmlformats.org/officeDocument/2006/relationships" xmlns:p="http://schemas.openxmlformats.org/presentationml/2006/main">
  <p:tag name="TIMING" val="|37.3|4.3|4.4|4.7"/>
</p:tagLst>
</file>

<file path=ppt/tags/tag3.xml><?xml version="1.0" encoding="utf-8"?>
<p:tagLst xmlns:a="http://schemas.openxmlformats.org/drawingml/2006/main" xmlns:r="http://schemas.openxmlformats.org/officeDocument/2006/relationships" xmlns:p="http://schemas.openxmlformats.org/presentationml/2006/main">
  <p:tag name="TIMING" val="|6.8|55.4"/>
</p:tagLst>
</file>

<file path=ppt/tags/tag4.xml><?xml version="1.0" encoding="utf-8"?>
<p:tagLst xmlns:a="http://schemas.openxmlformats.org/drawingml/2006/main" xmlns:r="http://schemas.openxmlformats.org/officeDocument/2006/relationships" xmlns:p="http://schemas.openxmlformats.org/presentationml/2006/main">
  <p:tag name="TIMING" val="|15.8|18.5|9.2|6.4|2.7|2.7|3.4|8.9|9.7|9|2.7|3.4|2.4|6.8|4.3"/>
</p:tagLst>
</file>

<file path=ppt/tags/tag5.xml><?xml version="1.0" encoding="utf-8"?>
<p:tagLst xmlns:a="http://schemas.openxmlformats.org/drawingml/2006/main" xmlns:r="http://schemas.openxmlformats.org/officeDocument/2006/relationships" xmlns:p="http://schemas.openxmlformats.org/presentationml/2006/main">
  <p:tag name="TIMING" val="|8.3|7.4|6.2|5.1|7.9"/>
</p:tagLst>
</file>

<file path=ppt/tags/tag6.xml><?xml version="1.0" encoding="utf-8"?>
<p:tagLst xmlns:a="http://schemas.openxmlformats.org/drawingml/2006/main" xmlns:r="http://schemas.openxmlformats.org/officeDocument/2006/relationships" xmlns:p="http://schemas.openxmlformats.org/presentationml/2006/main">
  <p:tag name="TIMING" val="|9.4|5|5.1|9.7|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4325</TotalTime>
  <Words>1043</Words>
  <Application>Microsoft Macintosh PowerPoint</Application>
  <PresentationFormat>Custom</PresentationFormat>
  <Paragraphs>104</Paragraphs>
  <Slides>15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Code Pro Bold</vt:lpstr>
      <vt:lpstr>Aptos</vt:lpstr>
      <vt:lpstr>Arial</vt:lpstr>
      <vt:lpstr>Canva Sans Bold</vt:lpstr>
      <vt:lpstr>Canva Sans</vt:lpstr>
      <vt:lpstr>Code Pro</vt:lpstr>
      <vt:lpstr>Calibri</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 Slide Deck Template.pptx</dc:title>
  <cp:lastModifiedBy>Ester.Marandei</cp:lastModifiedBy>
  <cp:revision>17</cp:revision>
  <dcterms:created xsi:type="dcterms:W3CDTF">2006-08-16T00:00:00Z</dcterms:created>
  <dcterms:modified xsi:type="dcterms:W3CDTF">2025-08-28T07:15:19Z</dcterms:modified>
  <dc:identifier>DAGvVtSWbJs</dc:identifier>
</cp:coreProperties>
</file>